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20104100" cy="11309350"/>
  <p:notesSz cx="20104100" cy="11309350"/>
  <p:embeddedFontLst>
    <p:embeddedFont>
      <p:font typeface="Bebas Neue" panose="020B0606020202050201" pitchFamily="34" charset="77"/>
      <p:regular r:id="rId35"/>
    </p:embeddedFont>
    <p:embeddedFont>
      <p:font typeface="Franklin Gothic" panose="020B0603020102020204" pitchFamily="34" charset="0"/>
      <p:regular r:id="rId36"/>
      <p:bold r:id="rId37"/>
      <p:italic r:id="rId38"/>
      <p:boldItalic r:id="rId39"/>
    </p:embeddedFont>
    <p:embeddedFont>
      <p:font typeface="Roboto Mono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9" roundtripDataSignature="AMtx7mjMUcLezWtSfTwmnhqDyUjeZFdv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638DC-2CCB-4AD2-A408-E1B4940D36B7}" v="39" dt="2022-11-07T20:06:37.470"/>
    <p1510:client id="{5EB689B1-5A54-4954-AF3C-35AB5DF5CE5B}" v="8" dt="2022-11-30T15:59:08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63" d="100"/>
          <a:sy n="63" d="100"/>
        </p:scale>
        <p:origin x="224" y="56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customschemas.google.com/relationships/presentationmetadata" Target="meta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mela Menares A." userId="S::pmenaresa@duoc.cl::a95b9275-3465-4317-aedc-8c1ab3c21493" providerId="AD" clId="Web-{0FA638DC-2CCB-4AD2-A408-E1B4940D36B7}"/>
    <pc:docChg chg="addSld delSld modSld">
      <pc:chgData name="Pamela Menares A." userId="S::pmenaresa@duoc.cl::a95b9275-3465-4317-aedc-8c1ab3c21493" providerId="AD" clId="Web-{0FA638DC-2CCB-4AD2-A408-E1B4940D36B7}" dt="2022-11-07T20:06:37.470" v="27"/>
      <pc:docMkLst>
        <pc:docMk/>
      </pc:docMkLst>
      <pc:sldChg chg="addSp delSp modSp">
        <pc:chgData name="Pamela Menares A." userId="S::pmenaresa@duoc.cl::a95b9275-3465-4317-aedc-8c1ab3c21493" providerId="AD" clId="Web-{0FA638DC-2CCB-4AD2-A408-E1B4940D36B7}" dt="2022-11-07T20:04:53.622" v="18" actId="1076"/>
        <pc:sldMkLst>
          <pc:docMk/>
          <pc:sldMk cId="0" sldId="260"/>
        </pc:sldMkLst>
        <pc:spChg chg="add mod">
          <ac:chgData name="Pamela Menares A." userId="S::pmenaresa@duoc.cl::a95b9275-3465-4317-aedc-8c1ab3c21493" providerId="AD" clId="Web-{0FA638DC-2CCB-4AD2-A408-E1B4940D36B7}" dt="2022-11-07T20:04:53.622" v="18" actId="1076"/>
          <ac:spMkLst>
            <pc:docMk/>
            <pc:sldMk cId="0" sldId="260"/>
            <ac:spMk id="3" creationId="{457EB19B-5D3D-3E53-ECE1-2AC9D58A3DA8}"/>
          </ac:spMkLst>
        </pc:spChg>
        <pc:spChg chg="mod">
          <ac:chgData name="Pamela Menares A." userId="S::pmenaresa@duoc.cl::a95b9275-3465-4317-aedc-8c1ab3c21493" providerId="AD" clId="Web-{0FA638DC-2CCB-4AD2-A408-E1B4940D36B7}" dt="2022-11-07T20:04:21.198" v="3" actId="1076"/>
          <ac:spMkLst>
            <pc:docMk/>
            <pc:sldMk cId="0" sldId="260"/>
            <ac:spMk id="179" creationId="{00000000-0000-0000-0000-000000000000}"/>
          </ac:spMkLst>
        </pc:spChg>
        <pc:spChg chg="del">
          <ac:chgData name="Pamela Menares A." userId="S::pmenaresa@duoc.cl::a95b9275-3465-4317-aedc-8c1ab3c21493" providerId="AD" clId="Web-{0FA638DC-2CCB-4AD2-A408-E1B4940D36B7}" dt="2022-11-07T20:03:16.227" v="0"/>
          <ac:spMkLst>
            <pc:docMk/>
            <pc:sldMk cId="0" sldId="260"/>
            <ac:spMk id="180" creationId="{00000000-0000-0000-0000-000000000000}"/>
          </ac:spMkLst>
        </pc:spChg>
      </pc:sldChg>
      <pc:sldChg chg="addSp delSp modSp">
        <pc:chgData name="Pamela Menares A." userId="S::pmenaresa@duoc.cl::a95b9275-3465-4317-aedc-8c1ab3c21493" providerId="AD" clId="Web-{0FA638DC-2CCB-4AD2-A408-E1B4940D36B7}" dt="2022-11-07T20:06:27.720" v="26" actId="1076"/>
        <pc:sldMkLst>
          <pc:docMk/>
          <pc:sldMk cId="0" sldId="261"/>
        </pc:sldMkLst>
        <pc:spChg chg="add">
          <ac:chgData name="Pamela Menares A." userId="S::pmenaresa@duoc.cl::a95b9275-3465-4317-aedc-8c1ab3c21493" providerId="AD" clId="Web-{0FA638DC-2CCB-4AD2-A408-E1B4940D36B7}" dt="2022-11-07T20:06:03.203" v="21"/>
          <ac:spMkLst>
            <pc:docMk/>
            <pc:sldMk cId="0" sldId="261"/>
            <ac:spMk id="3" creationId="{7A316C94-911D-FE04-6A9D-6D30BACF6791}"/>
          </ac:spMkLst>
        </pc:spChg>
        <pc:spChg chg="add del mod">
          <ac:chgData name="Pamela Menares A." userId="S::pmenaresa@duoc.cl::a95b9275-3465-4317-aedc-8c1ab3c21493" providerId="AD" clId="Web-{0FA638DC-2CCB-4AD2-A408-E1B4940D36B7}" dt="2022-11-07T20:06:12.578" v="23"/>
          <ac:spMkLst>
            <pc:docMk/>
            <pc:sldMk cId="0" sldId="261"/>
            <ac:spMk id="5" creationId="{F4FB95BF-4AAD-3995-1E88-FAC62064CA69}"/>
          </ac:spMkLst>
        </pc:spChg>
        <pc:spChg chg="add">
          <ac:chgData name="Pamela Menares A." userId="S::pmenaresa@duoc.cl::a95b9275-3465-4317-aedc-8c1ab3c21493" providerId="AD" clId="Web-{0FA638DC-2CCB-4AD2-A408-E1B4940D36B7}" dt="2022-11-07T20:06:14.875" v="24"/>
          <ac:spMkLst>
            <pc:docMk/>
            <pc:sldMk cId="0" sldId="261"/>
            <ac:spMk id="7" creationId="{14CF9770-B921-3287-25A5-199BE3C169D3}"/>
          </ac:spMkLst>
        </pc:spChg>
        <pc:spChg chg="del">
          <ac:chgData name="Pamela Menares A." userId="S::pmenaresa@duoc.cl::a95b9275-3465-4317-aedc-8c1ab3c21493" providerId="AD" clId="Web-{0FA638DC-2CCB-4AD2-A408-E1B4940D36B7}" dt="2022-11-07T20:06:06.422" v="22"/>
          <ac:spMkLst>
            <pc:docMk/>
            <pc:sldMk cId="0" sldId="261"/>
            <ac:spMk id="189" creationId="{00000000-0000-0000-0000-000000000000}"/>
          </ac:spMkLst>
        </pc:spChg>
        <pc:spChg chg="del">
          <ac:chgData name="Pamela Menares A." userId="S::pmenaresa@duoc.cl::a95b9275-3465-4317-aedc-8c1ab3c21493" providerId="AD" clId="Web-{0FA638DC-2CCB-4AD2-A408-E1B4940D36B7}" dt="2022-11-07T20:05:55.249" v="20"/>
          <ac:spMkLst>
            <pc:docMk/>
            <pc:sldMk cId="0" sldId="261"/>
            <ac:spMk id="190" creationId="{00000000-0000-0000-0000-000000000000}"/>
          </ac:spMkLst>
        </pc:spChg>
        <pc:spChg chg="mod">
          <ac:chgData name="Pamela Menares A." userId="S::pmenaresa@duoc.cl::a95b9275-3465-4317-aedc-8c1ab3c21493" providerId="AD" clId="Web-{0FA638DC-2CCB-4AD2-A408-E1B4940D36B7}" dt="2022-11-07T20:06:27.720" v="26" actId="1076"/>
          <ac:spMkLst>
            <pc:docMk/>
            <pc:sldMk cId="0" sldId="261"/>
            <ac:spMk id="191" creationId="{00000000-0000-0000-0000-000000000000}"/>
          </ac:spMkLst>
        </pc:spChg>
        <pc:spChg chg="mod">
          <ac:chgData name="Pamela Menares A." userId="S::pmenaresa@duoc.cl::a95b9275-3465-4317-aedc-8c1ab3c21493" providerId="AD" clId="Web-{0FA638DC-2CCB-4AD2-A408-E1B4940D36B7}" dt="2022-11-07T20:06:24.657" v="25" actId="1076"/>
          <ac:spMkLst>
            <pc:docMk/>
            <pc:sldMk cId="0" sldId="261"/>
            <ac:spMk id="192" creationId="{00000000-0000-0000-0000-000000000000}"/>
          </ac:spMkLst>
        </pc:spChg>
      </pc:sldChg>
      <pc:sldChg chg="delSp">
        <pc:chgData name="Pamela Menares A." userId="S::pmenaresa@duoc.cl::a95b9275-3465-4317-aedc-8c1ab3c21493" providerId="AD" clId="Web-{0FA638DC-2CCB-4AD2-A408-E1B4940D36B7}" dt="2022-11-07T20:05:42.468" v="19"/>
        <pc:sldMkLst>
          <pc:docMk/>
          <pc:sldMk cId="0" sldId="262"/>
        </pc:sldMkLst>
        <pc:spChg chg="del">
          <ac:chgData name="Pamela Menares A." userId="S::pmenaresa@duoc.cl::a95b9275-3465-4317-aedc-8c1ab3c21493" providerId="AD" clId="Web-{0FA638DC-2CCB-4AD2-A408-E1B4940D36B7}" dt="2022-11-07T20:05:42.468" v="19"/>
          <ac:spMkLst>
            <pc:docMk/>
            <pc:sldMk cId="0" sldId="262"/>
            <ac:spMk id="201" creationId="{00000000-0000-0000-0000-000000000000}"/>
          </ac:spMkLst>
        </pc:spChg>
      </pc:sldChg>
      <pc:sldChg chg="delSp">
        <pc:chgData name="Pamela Menares A." userId="S::pmenaresa@duoc.cl::a95b9275-3465-4317-aedc-8c1ab3c21493" providerId="AD" clId="Web-{0FA638DC-2CCB-4AD2-A408-E1B4940D36B7}" dt="2022-11-07T20:06:37.470" v="27"/>
        <pc:sldMkLst>
          <pc:docMk/>
          <pc:sldMk cId="0" sldId="263"/>
        </pc:sldMkLst>
        <pc:spChg chg="del">
          <ac:chgData name="Pamela Menares A." userId="S::pmenaresa@duoc.cl::a95b9275-3465-4317-aedc-8c1ab3c21493" providerId="AD" clId="Web-{0FA638DC-2CCB-4AD2-A408-E1B4940D36B7}" dt="2022-11-07T20:06:37.470" v="27"/>
          <ac:spMkLst>
            <pc:docMk/>
            <pc:sldMk cId="0" sldId="263"/>
            <ac:spMk id="209" creationId="{00000000-0000-0000-0000-000000000000}"/>
          </ac:spMkLst>
        </pc:spChg>
      </pc:sldChg>
      <pc:sldChg chg="add del replId">
        <pc:chgData name="Pamela Menares A." userId="S::pmenaresa@duoc.cl::a95b9275-3465-4317-aedc-8c1ab3c21493" providerId="AD" clId="Web-{0FA638DC-2CCB-4AD2-A408-E1B4940D36B7}" dt="2022-11-07T20:04:32.386" v="5"/>
        <pc:sldMkLst>
          <pc:docMk/>
          <pc:sldMk cId="2280655124" sldId="286"/>
        </pc:sldMkLst>
      </pc:sldChg>
    </pc:docChg>
  </pc:docChgLst>
  <pc:docChgLst>
    <pc:chgData clId="Web-{5EB689B1-5A54-4954-AF3C-35AB5DF5CE5B}"/>
    <pc:docChg chg="modSld">
      <pc:chgData name="" userId="" providerId="" clId="Web-{5EB689B1-5A54-4954-AF3C-35AB5DF5CE5B}" dt="2022-11-30T15:59:06.324" v="2" actId="20577"/>
      <pc:docMkLst>
        <pc:docMk/>
      </pc:docMkLst>
      <pc:sldChg chg="modSp">
        <pc:chgData name="" userId="" providerId="" clId="Web-{5EB689B1-5A54-4954-AF3C-35AB5DF5CE5B}" dt="2022-11-30T15:59:06.324" v="2" actId="20577"/>
        <pc:sldMkLst>
          <pc:docMk/>
          <pc:sldMk cId="0" sldId="256"/>
        </pc:sldMkLst>
        <pc:spChg chg="mod">
          <ac:chgData name="" userId="" providerId="" clId="Web-{5EB689B1-5A54-4954-AF3C-35AB5DF5CE5B}" dt="2022-11-30T15:59:06.324" v="2" actId="20577"/>
          <ac:spMkLst>
            <pc:docMk/>
            <pc:sldMk cId="0" sldId="256"/>
            <ac:spMk id="15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833f7b05bb_0_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833f7b05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833f7b05bb_0_2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1833f7b05b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33f7b05bb_0_5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833f7b05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833f7b05bb_0_7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1833f7b05b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833f7b05bb_0_7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833f7b05b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33f7b05bb_0_8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833f7b05b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833f7b05bb_0_9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833f7b05b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833f7b05bb_0_11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1833f7b05b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833f7b05bb_0_10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1833f7b05b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833f7b05bb_0_13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1833f7b05b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833f7b05bb_0_12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1833f7b05b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55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6"/>
          <p:cNvSpPr/>
          <p:nvPr/>
        </p:nvSpPr>
        <p:spPr>
          <a:xfrm>
            <a:off x="5092767" y="7368222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 extrusionOk="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6"/>
          <p:cNvSpPr/>
          <p:nvPr/>
        </p:nvSpPr>
        <p:spPr>
          <a:xfrm>
            <a:off x="5092767" y="6322551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 extrusionOk="0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317DE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6"/>
          <p:cNvSpPr txBox="1">
            <a:spLocks noGrp="1"/>
          </p:cNvSpPr>
          <p:nvPr>
            <p:ph type="body" idx="1"/>
          </p:nvPr>
        </p:nvSpPr>
        <p:spPr>
          <a:xfrm>
            <a:off x="5138402" y="6401309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body" idx="2"/>
          </p:nvPr>
        </p:nvSpPr>
        <p:spPr>
          <a:xfrm>
            <a:off x="4718050" y="5246439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6"/>
          <p:cNvSpPr txBox="1">
            <a:spLocks noGrp="1"/>
          </p:cNvSpPr>
          <p:nvPr>
            <p:ph type="body" idx="3"/>
          </p:nvPr>
        </p:nvSpPr>
        <p:spPr>
          <a:xfrm>
            <a:off x="5092767" y="7676832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9667" y="8484983"/>
            <a:ext cx="6220794" cy="204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0952" y="10282677"/>
            <a:ext cx="4224383" cy="83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2_Diseño personalizado">
    <p:bg>
      <p:bgPr>
        <a:solidFill>
          <a:schemeClr val="dk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5"/>
          <p:cNvSpPr txBox="1">
            <a:spLocks noGrp="1"/>
          </p:cNvSpPr>
          <p:nvPr>
            <p:ph type="body" idx="1"/>
          </p:nvPr>
        </p:nvSpPr>
        <p:spPr>
          <a:xfrm>
            <a:off x="1232073" y="4345182"/>
            <a:ext cx="17639897" cy="375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2199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879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2400"/>
              <a:buFont typeface="Calibri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1800"/>
              <a:buFont typeface="Calibri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1600"/>
              <a:buFont typeface="Calibri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1400"/>
              <a:buFont typeface="Calibri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1200"/>
              <a:buFont typeface="Calibri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1000"/>
              <a:buFont typeface="Calibri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800"/>
              <a:buFont typeface="Calibri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600"/>
              <a:buFont typeface="Calibri"/>
              <a:buChar char="•"/>
              <a:defRPr/>
            </a:lvl9pPr>
          </a:lstStyle>
          <a:p>
            <a:endParaRPr/>
          </a:p>
        </p:txBody>
      </p:sp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85987" y="647676"/>
            <a:ext cx="6066049" cy="75795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>
            <a:spLocks noGrp="1"/>
          </p:cNvSpPr>
          <p:nvPr>
            <p:ph type="body" idx="2"/>
          </p:nvPr>
        </p:nvSpPr>
        <p:spPr>
          <a:xfrm>
            <a:off x="1232073" y="2691761"/>
            <a:ext cx="17639897" cy="109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2199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615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2400"/>
              <a:buFont typeface="Calibri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1800"/>
              <a:buFont typeface="Calibri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1600"/>
              <a:buFont typeface="Calibri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1400"/>
              <a:buFont typeface="Calibri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1200"/>
              <a:buFont typeface="Calibri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1000"/>
              <a:buFont typeface="Calibri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800"/>
              <a:buFont typeface="Calibri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SzPts val="600"/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45"/>
          <p:cNvSpPr/>
          <p:nvPr/>
        </p:nvSpPr>
        <p:spPr>
          <a:xfrm>
            <a:off x="1694799" y="350800"/>
            <a:ext cx="1986665" cy="1341027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5"/>
          <p:cNvSpPr/>
          <p:nvPr/>
        </p:nvSpPr>
        <p:spPr>
          <a:xfrm>
            <a:off x="321925" y="350800"/>
            <a:ext cx="1986665" cy="1341027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5"/>
          <p:cNvSpPr/>
          <p:nvPr/>
        </p:nvSpPr>
        <p:spPr>
          <a:xfrm>
            <a:off x="3018638" y="350800"/>
            <a:ext cx="10567185" cy="1341027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" name="Google Shape;98;p45"/>
          <p:cNvSpPr txBox="1">
            <a:spLocks noGrp="1"/>
          </p:cNvSpPr>
          <p:nvPr>
            <p:ph type="title"/>
          </p:nvPr>
        </p:nvSpPr>
        <p:spPr>
          <a:xfrm>
            <a:off x="3877688" y="350800"/>
            <a:ext cx="9428084" cy="134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Font typeface="Calibri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6"/>
          <p:cNvSpPr/>
          <p:nvPr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6"/>
          <p:cNvSpPr/>
          <p:nvPr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6"/>
          <p:cNvSpPr/>
          <p:nvPr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6"/>
          <p:cNvSpPr/>
          <p:nvPr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6"/>
          <p:cNvSpPr txBox="1">
            <a:spLocks noGrp="1"/>
          </p:cNvSpPr>
          <p:nvPr>
            <p:ph type="body" idx="1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6"/>
          <p:cNvSpPr txBox="1">
            <a:spLocks noGrp="1"/>
          </p:cNvSpPr>
          <p:nvPr>
            <p:ph type="body" idx="2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6"/>
          <p:cNvSpPr txBox="1">
            <a:spLocks noGrp="1"/>
          </p:cNvSpPr>
          <p:nvPr>
            <p:ph type="body" idx="3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6"/>
          <p:cNvSpPr txBox="1">
            <a:spLocks noGrp="1"/>
          </p:cNvSpPr>
          <p:nvPr>
            <p:ph type="body" idx="4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6"/>
          <p:cNvSpPr txBox="1">
            <a:spLocks noGrp="1"/>
          </p:cNvSpPr>
          <p:nvPr>
            <p:ph type="body" idx="5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6"/>
          <p:cNvSpPr txBox="1">
            <a:spLocks noGrp="1"/>
          </p:cNvSpPr>
          <p:nvPr>
            <p:ph type="body" idx="6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6"/>
          <p:cNvSpPr txBox="1">
            <a:spLocks noGrp="1"/>
          </p:cNvSpPr>
          <p:nvPr>
            <p:ph type="body" idx="7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6"/>
          <p:cNvSpPr txBox="1">
            <a:spLocks noGrp="1"/>
          </p:cNvSpPr>
          <p:nvPr>
            <p:ph type="body" idx="8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6"/>
          <p:cNvSpPr txBox="1">
            <a:spLocks noGrp="1"/>
          </p:cNvSpPr>
          <p:nvPr>
            <p:ph type="body" idx="9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6"/>
          <p:cNvSpPr txBox="1">
            <a:spLocks noGrp="1"/>
          </p:cNvSpPr>
          <p:nvPr>
            <p:ph type="body" idx="13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6"/>
          <p:cNvSpPr txBox="1">
            <a:spLocks noGrp="1"/>
          </p:cNvSpPr>
          <p:nvPr>
            <p:ph type="body" idx="14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6"/>
          <p:cNvSpPr txBox="1">
            <a:spLocks noGrp="1"/>
          </p:cNvSpPr>
          <p:nvPr>
            <p:ph type="body" idx="15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6"/>
          <p:cNvSpPr/>
          <p:nvPr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6"/>
          <p:cNvSpPr/>
          <p:nvPr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6"/>
          <p:cNvSpPr/>
          <p:nvPr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6"/>
          <p:cNvSpPr/>
          <p:nvPr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6"/>
          <p:cNvSpPr/>
          <p:nvPr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6"/>
          <p:cNvSpPr/>
          <p:nvPr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46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23" name="Google Shape;123;p46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4" name="Google Shape;124;p4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2196"/>
            <a:ext cx="20104100" cy="752051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7"/>
          <p:cNvSpPr/>
          <p:nvPr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7"/>
          <p:cNvSpPr/>
          <p:nvPr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47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31" name="Google Shape;131;p47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" name="Google Shape;132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7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4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47"/>
          <p:cNvSpPr txBox="1">
            <a:spLocks noGrp="1"/>
          </p:cNvSpPr>
          <p:nvPr>
            <p:ph type="body" idx="1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22225"/>
            <a:ext cx="20112123" cy="753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8"/>
          <p:cNvSpPr/>
          <p:nvPr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8"/>
          <p:cNvSpPr/>
          <p:nvPr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48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42" name="Google Shape;142;p48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" name="Google Shape;14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8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6" name="Google Shape;146;p48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48"/>
          <p:cNvSpPr txBox="1">
            <a:spLocks noGrp="1"/>
          </p:cNvSpPr>
          <p:nvPr>
            <p:ph type="body" idx="1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20104101" cy="74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7"/>
          <p:cNvSpPr/>
          <p:nvPr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7"/>
          <p:cNvSpPr/>
          <p:nvPr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oogle Shape;28;p37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29" name="Google Shape;29;p37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" name="Google Shape;30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Google Shape;3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7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3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8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317D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8"/>
          <p:cNvSpPr/>
          <p:nvPr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 extrusionOk="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8"/>
          <p:cNvSpPr txBox="1">
            <a:spLocks noGrp="1"/>
          </p:cNvSpPr>
          <p:nvPr>
            <p:ph type="body" idx="1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2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/>
          <p:nvPr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8"/>
          <p:cNvSpPr/>
          <p:nvPr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38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43" name="Google Shape;43;p38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" name="Google Shape;44;p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" name="Google Shape;4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0104100" cy="737825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9"/>
          <p:cNvSpPr/>
          <p:nvPr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9"/>
          <p:cNvSpPr/>
          <p:nvPr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50;p39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51" name="Google Shape;51;p39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" name="Google Shape;52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" name="Google Shape;5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5995" y="10351817"/>
            <a:ext cx="4224383" cy="83351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39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Título y objetos 3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0"/>
          <p:cNvSpPr/>
          <p:nvPr/>
        </p:nvSpPr>
        <p:spPr>
          <a:xfrm>
            <a:off x="1694799" y="350800"/>
            <a:ext cx="1986665" cy="1341027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0"/>
          <p:cNvSpPr/>
          <p:nvPr/>
        </p:nvSpPr>
        <p:spPr>
          <a:xfrm>
            <a:off x="321925" y="350800"/>
            <a:ext cx="1986665" cy="1341027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85986" y="642173"/>
            <a:ext cx="4529194" cy="75795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0"/>
          <p:cNvSpPr txBox="1">
            <a:spLocks noGrp="1"/>
          </p:cNvSpPr>
          <p:nvPr>
            <p:ph type="body" idx="1"/>
          </p:nvPr>
        </p:nvSpPr>
        <p:spPr>
          <a:xfrm>
            <a:off x="646722" y="2009562"/>
            <a:ext cx="18810657" cy="847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2199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5277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4397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3957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3518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2638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2199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1759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1319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62" name="Google Shape;62;p40"/>
          <p:cNvSpPr/>
          <p:nvPr/>
        </p:nvSpPr>
        <p:spPr>
          <a:xfrm>
            <a:off x="3018638" y="350800"/>
            <a:ext cx="10567185" cy="1341027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Google Shape;63;p40"/>
          <p:cNvSpPr txBox="1">
            <a:spLocks noGrp="1"/>
          </p:cNvSpPr>
          <p:nvPr>
            <p:ph type="title"/>
          </p:nvPr>
        </p:nvSpPr>
        <p:spPr>
          <a:xfrm>
            <a:off x="3877688" y="350800"/>
            <a:ext cx="9428084" cy="134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/>
          <p:nvPr/>
        </p:nvSpPr>
        <p:spPr>
          <a:xfrm>
            <a:off x="15203725" y="10482093"/>
            <a:ext cx="4523423" cy="60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0" tIns="100475" rIns="201000" bIns="1004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2638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2638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Encabezado de sección 4">
    <p:bg>
      <p:bgPr>
        <a:solidFill>
          <a:schemeClr val="accent3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/>
          <p:nvPr/>
        </p:nvSpPr>
        <p:spPr>
          <a:xfrm rot="10800000" flipH="1">
            <a:off x="1" y="5087"/>
            <a:ext cx="10665201" cy="9460872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201000" tIns="100475" rIns="201000" bIns="10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296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2886" y="307218"/>
            <a:ext cx="6286078" cy="99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1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0"/>
          <a:stretch/>
        </p:blipFill>
        <p:spPr>
          <a:xfrm>
            <a:off x="2" y="19"/>
            <a:ext cx="7768353" cy="9217609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6605892" y="5732430"/>
            <a:ext cx="13182433" cy="2643796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11872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>
  <p:cSld name="Título y objetos 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2"/>
          <p:cNvSpPr/>
          <p:nvPr/>
        </p:nvSpPr>
        <p:spPr>
          <a:xfrm>
            <a:off x="1694799" y="350800"/>
            <a:ext cx="1986665" cy="1341027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2"/>
          <p:cNvSpPr/>
          <p:nvPr/>
        </p:nvSpPr>
        <p:spPr>
          <a:xfrm>
            <a:off x="321925" y="350800"/>
            <a:ext cx="1986665" cy="1341027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85986" y="642173"/>
            <a:ext cx="4529194" cy="75795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>
            <a:off x="646722" y="2009562"/>
            <a:ext cx="18810657" cy="847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2199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5277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4397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3957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3518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2638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2199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1759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1319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5" name="Google Shape;75;p42"/>
          <p:cNvSpPr/>
          <p:nvPr/>
        </p:nvSpPr>
        <p:spPr>
          <a:xfrm>
            <a:off x="3018638" y="350800"/>
            <a:ext cx="10567185" cy="1341027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42"/>
          <p:cNvSpPr txBox="1">
            <a:spLocks noGrp="1"/>
          </p:cNvSpPr>
          <p:nvPr>
            <p:ph type="title"/>
          </p:nvPr>
        </p:nvSpPr>
        <p:spPr>
          <a:xfrm>
            <a:off x="3877688" y="350800"/>
            <a:ext cx="9428084" cy="134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/>
          <p:nvPr/>
        </p:nvSpPr>
        <p:spPr>
          <a:xfrm>
            <a:off x="15203725" y="10482093"/>
            <a:ext cx="4523423" cy="60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0" tIns="100475" rIns="201000" bIns="1004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2638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2638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Encabezado de sección 5">
    <p:bg>
      <p:bgPr>
        <a:solidFill>
          <a:schemeClr val="accent4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/>
          <p:nvPr/>
        </p:nvSpPr>
        <p:spPr>
          <a:xfrm rot="10800000" flipH="1">
            <a:off x="1" y="5087"/>
            <a:ext cx="10665201" cy="9460872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201000" tIns="100475" rIns="201000" bIns="10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296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82886" y="307218"/>
            <a:ext cx="6286078" cy="99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2" y="19"/>
            <a:ext cx="7768353" cy="9217609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2" name="Google Shape;82;p43"/>
          <p:cNvSpPr txBox="1">
            <a:spLocks noGrp="1"/>
          </p:cNvSpPr>
          <p:nvPr>
            <p:ph type="title"/>
          </p:nvPr>
        </p:nvSpPr>
        <p:spPr>
          <a:xfrm>
            <a:off x="6605892" y="5732430"/>
            <a:ext cx="13182433" cy="2643796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11872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872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>
  <p:cSld name="Título y objeto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4"/>
          <p:cNvSpPr/>
          <p:nvPr/>
        </p:nvSpPr>
        <p:spPr>
          <a:xfrm>
            <a:off x="1694799" y="350800"/>
            <a:ext cx="1986665" cy="1341027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4"/>
          <p:cNvSpPr/>
          <p:nvPr/>
        </p:nvSpPr>
        <p:spPr>
          <a:xfrm>
            <a:off x="321925" y="350800"/>
            <a:ext cx="1986665" cy="1341027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85986" y="642173"/>
            <a:ext cx="4529194" cy="75795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4"/>
          <p:cNvSpPr txBox="1">
            <a:spLocks noGrp="1"/>
          </p:cNvSpPr>
          <p:nvPr>
            <p:ph type="body" idx="1"/>
          </p:nvPr>
        </p:nvSpPr>
        <p:spPr>
          <a:xfrm>
            <a:off x="646722" y="2009562"/>
            <a:ext cx="18810657" cy="847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2199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5277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4397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3957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3518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2638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2199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1759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1099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1319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8" name="Google Shape;88;p44"/>
          <p:cNvSpPr/>
          <p:nvPr/>
        </p:nvSpPr>
        <p:spPr>
          <a:xfrm>
            <a:off x="3018638" y="350800"/>
            <a:ext cx="10567185" cy="1341027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78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3877688" y="350800"/>
            <a:ext cx="9428084" cy="134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4"/>
          <p:cNvSpPr txBox="1"/>
          <p:nvPr/>
        </p:nvSpPr>
        <p:spPr>
          <a:xfrm>
            <a:off x="15203725" y="10482093"/>
            <a:ext cx="4523423" cy="60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0" tIns="100475" rIns="201000" bIns="1004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2638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2638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5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gsoft.es/articulos/que-necesito-web-apps-app-nativa-o-app-hibrid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soptimization.com/blog/hybrid-mobile-app-framework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doc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 txBox="1">
            <a:spLocks noGrp="1"/>
          </p:cNvSpPr>
          <p:nvPr>
            <p:ph type="body" idx="1"/>
          </p:nvPr>
        </p:nvSpPr>
        <p:spPr>
          <a:xfrm>
            <a:off x="5138402" y="6459794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PGY4121</a:t>
            </a:r>
            <a:endParaRPr/>
          </a:p>
        </p:txBody>
      </p:sp>
      <p:sp>
        <p:nvSpPr>
          <p:cNvPr id="153" name="Google Shape;153;p1"/>
          <p:cNvSpPr txBox="1">
            <a:spLocks noGrp="1"/>
          </p:cNvSpPr>
          <p:nvPr>
            <p:ph type="body" idx="2"/>
          </p:nvPr>
        </p:nvSpPr>
        <p:spPr>
          <a:xfrm>
            <a:off x="4725261" y="4133373"/>
            <a:ext cx="1142999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PROGRAMACIÓN DE APLICACIONES MÓVILES</a:t>
            </a:r>
            <a:endParaRPr dirty="0"/>
          </a:p>
        </p:txBody>
      </p:sp>
      <p:sp>
        <p:nvSpPr>
          <p:cNvPr id="154" name="Google Shape;154;p1"/>
          <p:cNvSpPr txBox="1">
            <a:spLocks noGrp="1"/>
          </p:cNvSpPr>
          <p:nvPr>
            <p:ph type="body" idx="3"/>
          </p:nvPr>
        </p:nvSpPr>
        <p:spPr>
          <a:xfrm>
            <a:off x="5092767" y="7676832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Profesor: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Desarrollo Híbrido y Ionic 2024 </a:t>
            </a:r>
            <a:endParaRPr dirty="0"/>
          </a:p>
        </p:txBody>
      </p:sp>
      <p:sp>
        <p:nvSpPr>
          <p:cNvPr id="227" name="Google Shape;227;p10"/>
          <p:cNvSpPr txBox="1">
            <a:spLocks noGrp="1"/>
          </p:cNvSpPr>
          <p:nvPr>
            <p:ph type="body" idx="1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 txBox="1"/>
          <p:nvPr/>
        </p:nvSpPr>
        <p:spPr>
          <a:xfrm>
            <a:off x="1670050" y="2898997"/>
            <a:ext cx="167640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 desarrollo Híbrido nos permite realizar una aplicación en un solo lenguaje apoyados en un Framework, que posteriormente nos servirá como base para distribuirlo en distintas plataformas tales como Android o IOS.</a:t>
            </a:r>
            <a:endParaRPr dirty="0"/>
          </a:p>
        </p:txBody>
      </p: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F21C8934-BE69-87BE-6619-71E2E370C51B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3" name="Google Shape;179;p5">
            <a:extLst>
              <a:ext uri="{FF2B5EF4-FFF2-40B4-BE49-F238E27FC236}">
                <a16:creationId xmlns:a16="http://schemas.microsoft.com/office/drawing/2014/main" id="{3BED38B1-559B-574C-3EB8-7BC94E7616F7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Desarrollo Híbrido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46E1B7-CF8F-9ED7-B5DB-B3FD7A52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5923"/>
            <a:ext cx="6597837" cy="53162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860850E-5284-11E8-541A-337740B69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617" y="8254365"/>
            <a:ext cx="2758440" cy="27584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03B08C8-58FA-1E8D-0C59-6367DB500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510" y="4885778"/>
            <a:ext cx="7893050" cy="452056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F49C16F-E4B8-B718-CCD0-69F696942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249" y="6255923"/>
            <a:ext cx="4618898" cy="3906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 txBox="1"/>
          <p:nvPr/>
        </p:nvSpPr>
        <p:spPr>
          <a:xfrm>
            <a:off x="1670050" y="2898997"/>
            <a:ext cx="167640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 desarrollo Híbrido nos permite realizar una aplicación en un solo lenguaje apoyados en un Framework, que posteriormente nos servirá como base para distribuirlo en distintas plataformas tales como Android o IOS.</a:t>
            </a:r>
            <a:endParaRPr/>
          </a:p>
        </p:txBody>
      </p:sp>
      <p:pic>
        <p:nvPicPr>
          <p:cNvPr id="243" name="Google Shape;24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4850" y="5045075"/>
            <a:ext cx="8991600" cy="540279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44" name="Google Shape;244;p12"/>
          <p:cNvSpPr txBox="1"/>
          <p:nvPr/>
        </p:nvSpPr>
        <p:spPr>
          <a:xfrm>
            <a:off x="374650" y="10447867"/>
            <a:ext cx="11353800" cy="86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2400" b="0" i="0" u="sng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https://www.gsoft.es/articulos/que-necesito-web-apps-app-nativa-o-app-hibrida/</a:t>
            </a:r>
            <a:endParaRPr sz="2400" b="0" i="0" u="none" strike="noStrike" cap="none">
              <a:solidFill>
                <a:srgbClr val="7F7F7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E17097CA-3B7F-1B94-E201-A8FD00A08755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3" name="Google Shape;179;p5">
            <a:extLst>
              <a:ext uri="{FF2B5EF4-FFF2-40B4-BE49-F238E27FC236}">
                <a16:creationId xmlns:a16="http://schemas.microsoft.com/office/drawing/2014/main" id="{21211B8B-E93C-2545-91B4-81E08F97E9DF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Desarrollo Híbrido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50D615-2ADC-589D-8BE3-5227D83C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690" y="7127896"/>
            <a:ext cx="2495550" cy="16456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E438FA-0DAB-F4BB-1B5D-B9527A7FB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025" y="6991240"/>
            <a:ext cx="1668145" cy="16681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F26FDD-16EB-C84C-BBD0-B291D9D42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490" y="7444312"/>
            <a:ext cx="2667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/>
          <p:nvPr/>
        </p:nvSpPr>
        <p:spPr>
          <a:xfrm>
            <a:off x="2508250" y="2628657"/>
            <a:ext cx="10591800" cy="528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 codifica una vez y se despliega en cualquier lugar (Multiplataforma)</a:t>
            </a:r>
            <a:endParaRPr/>
          </a:p>
          <a:p>
            <a:pPr marL="584200" marR="0" lvl="0" indent="-571500" algn="just" rtl="0">
              <a:spcBef>
                <a:spcPts val="72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Usa el talento que ya se tiene (Comunidad Web)</a:t>
            </a:r>
            <a:endParaRPr/>
          </a:p>
          <a:p>
            <a:pPr marL="584200" marR="0" lvl="0" indent="-571500" algn="just" rtl="0">
              <a:spcBef>
                <a:spcPts val="72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Entrega un gran UX (User Experience) por medio de multi plataformas</a:t>
            </a:r>
            <a:endParaRPr/>
          </a:p>
          <a:p>
            <a:pPr marL="584200" marR="0" lvl="0" indent="-571500" algn="just" rtl="0">
              <a:spcBef>
                <a:spcPts val="72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Construye para el futuro mediante desarrollo Web</a:t>
            </a:r>
            <a:endParaRPr/>
          </a:p>
        </p:txBody>
      </p:sp>
      <p:pic>
        <p:nvPicPr>
          <p:cNvPr id="252" name="Google Shape;252;p13" descr="duda - Antiu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2875" y="2594197"/>
            <a:ext cx="6124575" cy="6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36D29344-227D-AFED-DF0C-662C82BC0A45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3" name="Google Shape;179;p5">
            <a:extLst>
              <a:ext uri="{FF2B5EF4-FFF2-40B4-BE49-F238E27FC236}">
                <a16:creationId xmlns:a16="http://schemas.microsoft.com/office/drawing/2014/main" id="{C450E31F-5893-B89A-31D5-D8F0D9C114A3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¿Por qué Híbrido?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/>
          <p:nvPr/>
        </p:nvSpPr>
        <p:spPr>
          <a:xfrm>
            <a:off x="2577472" y="2758848"/>
            <a:ext cx="16078200" cy="264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Rara vez es una aplicación móvil diseñada solo para una sola plataforma. </a:t>
            </a:r>
            <a:endParaRPr/>
          </a:p>
          <a:p>
            <a:pPr marL="584200" marR="0" lvl="0" indent="-571500" algn="just" rtl="0">
              <a:spcBef>
                <a:spcPts val="72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Los consumidores, socios y empleados tienen una variedad de plataformas y dispositivos.</a:t>
            </a:r>
            <a:endParaRPr/>
          </a:p>
        </p:txBody>
      </p:sp>
      <p:pic>
        <p:nvPicPr>
          <p:cNvPr id="260" name="Google Shape;2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5050" y="6938968"/>
            <a:ext cx="5829724" cy="331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6150" y="7228345"/>
            <a:ext cx="5046100" cy="26173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DBBE0737-6D1F-7874-3CB3-D596011B9370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3" name="Google Shape;179;p5">
            <a:extLst>
              <a:ext uri="{FF2B5EF4-FFF2-40B4-BE49-F238E27FC236}">
                <a16:creationId xmlns:a16="http://schemas.microsoft.com/office/drawing/2014/main" id="{BA5DB06A-00D1-6683-16A9-BBFFB8BBBA08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Multiplataforma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/>
        </p:nvSpPr>
        <p:spPr>
          <a:xfrm>
            <a:off x="2577472" y="2758848"/>
            <a:ext cx="16078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La comunidad Web es aproximadamente 10 veces mayor que la comunidad nativa. ¿Quién no ha hecho páginas web con HTML, CSS y JS?</a:t>
            </a:r>
            <a:endParaRPr/>
          </a:p>
        </p:txBody>
      </p:sp>
      <p:pic>
        <p:nvPicPr>
          <p:cNvPr id="269" name="Google Shape;2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157766" y="2258124"/>
            <a:ext cx="4858491" cy="973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1450" y="9261965"/>
            <a:ext cx="6894733" cy="17267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7DF7B7B0-9508-79E6-F4D7-D74DA330A4A2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3" name="Google Shape;179;p5">
            <a:extLst>
              <a:ext uri="{FF2B5EF4-FFF2-40B4-BE49-F238E27FC236}">
                <a16:creationId xmlns:a16="http://schemas.microsoft.com/office/drawing/2014/main" id="{E8A3213C-69A4-5DD3-F3A1-B2059F8EC4C6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Comunidad Web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/>
          <p:nvPr/>
        </p:nvSpPr>
        <p:spPr>
          <a:xfrm>
            <a:off x="2577472" y="2758848"/>
            <a:ext cx="16078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ViVO DUOC de usuarios con una puntuación de </a:t>
            </a:r>
            <a:r>
              <a:rPr lang="es" sz="4000" b="1" dirty="0">
                <a:solidFill>
                  <a:srgbClr val="7F7F7F"/>
                </a:solidFill>
              </a:rPr>
              <a:t>1.4</a:t>
            </a:r>
            <a:r>
              <a:rPr lang="es" sz="4000" b="1" i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de 5 estrellas y esto se debe gran parte por la experiencia del usuario al usar la aplicación</a:t>
            </a:r>
            <a:endParaRPr dirty="0"/>
          </a:p>
        </p:txBody>
      </p: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803AB29D-3625-4D68-735A-102604337FB1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3" name="Google Shape;179;p5">
            <a:extLst>
              <a:ext uri="{FF2B5EF4-FFF2-40B4-BE49-F238E27FC236}">
                <a16:creationId xmlns:a16="http://schemas.microsoft.com/office/drawing/2014/main" id="{101A9DA5-C68E-1EFF-C20B-9FF034887B6B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UX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1791DB0-244E-99D6-7DF8-960F7463C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326" y="5323700"/>
            <a:ext cx="2449280" cy="43673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92E2E9-EB91-3996-855F-D788C4F1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2547" y="4928495"/>
            <a:ext cx="2704826" cy="48230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20D0ED-C448-CFFF-E498-F088E2CE1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4760" y="4928495"/>
            <a:ext cx="2704826" cy="48230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9A0448B-0E39-03B5-0F55-F2B6887E4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130" y="6975475"/>
            <a:ext cx="6569710" cy="368825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F8CC38A-F7CA-802A-80DF-F7DBBF75C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331" y="5114356"/>
            <a:ext cx="2704826" cy="18611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3C23C85-0FBF-7A65-BE30-E06FC3C5B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027" y="4928495"/>
            <a:ext cx="2112621" cy="18611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5459" y="3825875"/>
            <a:ext cx="9753182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7"/>
          <p:cNvSpPr txBox="1"/>
          <p:nvPr/>
        </p:nvSpPr>
        <p:spPr>
          <a:xfrm>
            <a:off x="2889250" y="2758848"/>
            <a:ext cx="16078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Desarrollo totalmente compatible con integraciones.</a:t>
            </a:r>
            <a:endParaRPr/>
          </a:p>
        </p:txBody>
      </p: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1606F2FF-6660-D3DA-FE95-557BB768B073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3" name="Google Shape;179;p5">
            <a:extLst>
              <a:ext uri="{FF2B5EF4-FFF2-40B4-BE49-F238E27FC236}">
                <a16:creationId xmlns:a16="http://schemas.microsoft.com/office/drawing/2014/main" id="{1F7D101A-BEB3-D03B-03D2-4A79B338AE15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Integraciones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33f7b05bb_0_0"/>
          <p:cNvSpPr txBox="1"/>
          <p:nvPr/>
        </p:nvSpPr>
        <p:spPr>
          <a:xfrm>
            <a:off x="2889250" y="2758848"/>
            <a:ext cx="160782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Rendimiento mejor que el Híbrido</a:t>
            </a:r>
            <a:endParaRPr sz="4000" b="1">
              <a:solidFill>
                <a:srgbClr val="7F7F7F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7F7F7F"/>
              </a:solidFill>
            </a:endParaRPr>
          </a:p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Completa librería nativa</a:t>
            </a:r>
            <a:endParaRPr sz="4000" b="1">
              <a:solidFill>
                <a:srgbClr val="7F7F7F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7F7F7F"/>
              </a:solidFill>
            </a:endParaRPr>
          </a:p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Sin dependencia de Terceros</a:t>
            </a:r>
            <a:endParaRPr sz="4000" b="1">
              <a:solidFill>
                <a:srgbClr val="7F7F7F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7F7F7F"/>
              </a:solidFill>
            </a:endParaRPr>
          </a:p>
        </p:txBody>
      </p:sp>
      <p:pic>
        <p:nvPicPr>
          <p:cNvPr id="296" name="Google Shape;296;g1833f7b05b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9583" y="4971549"/>
            <a:ext cx="6747300" cy="3736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0"/>
              </a:srgbClr>
            </a:outerShdw>
          </a:effectLst>
        </p:spPr>
      </p:pic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F3392B32-05AD-7EBD-0149-3E46A1924E2B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3" name="Google Shape;179;p5">
            <a:extLst>
              <a:ext uri="{FF2B5EF4-FFF2-40B4-BE49-F238E27FC236}">
                <a16:creationId xmlns:a16="http://schemas.microsoft.com/office/drawing/2014/main" id="{8AF0E465-5824-B7BF-24E9-67C18F594EFA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¿Por qué Nativo?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33f7b05bb_0_21"/>
          <p:cNvSpPr txBox="1"/>
          <p:nvPr/>
        </p:nvSpPr>
        <p:spPr>
          <a:xfrm>
            <a:off x="2813050" y="2073048"/>
            <a:ext cx="1607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Para el desarrollo Nativo tenemos diferentes Frameworks</a:t>
            </a:r>
            <a:endParaRPr sz="4000" b="1">
              <a:solidFill>
                <a:srgbClr val="7F7F7F"/>
              </a:solidFill>
            </a:endParaRPr>
          </a:p>
        </p:txBody>
      </p:sp>
      <p:sp>
        <p:nvSpPr>
          <p:cNvPr id="315" name="Google Shape;315;g1833f7b05bb_0_21"/>
          <p:cNvSpPr txBox="1"/>
          <p:nvPr/>
        </p:nvSpPr>
        <p:spPr>
          <a:xfrm>
            <a:off x="307147" y="10440519"/>
            <a:ext cx="11307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0" tIns="201000" rIns="201000" bIns="201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Calibri"/>
              <a:buNone/>
            </a:pPr>
            <a:r>
              <a:rPr lang="es" sz="2418" u="sng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s" sz="2418" u="sng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https://www.websoptimization.com/blog/hybrid-mobile-app-frameworks/</a:t>
            </a:r>
            <a:endParaRPr sz="2418" u="sng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6" name="Google Shape;316;g1833f7b05bb_0_21"/>
          <p:cNvGrpSpPr/>
          <p:nvPr/>
        </p:nvGrpSpPr>
        <p:grpSpPr>
          <a:xfrm>
            <a:off x="0" y="2659765"/>
            <a:ext cx="19950466" cy="7709175"/>
            <a:chOff x="0" y="2659765"/>
            <a:chExt cx="19950466" cy="7709175"/>
          </a:xfrm>
        </p:grpSpPr>
        <p:pic>
          <p:nvPicPr>
            <p:cNvPr id="317" name="Google Shape;317;g1833f7b05bb_0_21"/>
            <p:cNvPicPr preferRelativeResize="0"/>
            <p:nvPr/>
          </p:nvPicPr>
          <p:blipFill rotWithShape="1">
            <a:blip r:embed="rId4">
              <a:alphaModFix/>
            </a:blip>
            <a:srcRect l="47777" t="2676"/>
            <a:stretch/>
          </p:blipFill>
          <p:spPr>
            <a:xfrm>
              <a:off x="15217687" y="2659765"/>
              <a:ext cx="4583663" cy="7681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g1833f7b05bb_0_21"/>
            <p:cNvSpPr txBox="1"/>
            <p:nvPr/>
          </p:nvSpPr>
          <p:spPr>
            <a:xfrm>
              <a:off x="16278737" y="7665085"/>
              <a:ext cx="1647300" cy="36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75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</a:t>
              </a:r>
              <a:endParaRPr/>
            </a:p>
          </p:txBody>
        </p:sp>
        <p:grpSp>
          <p:nvGrpSpPr>
            <p:cNvPr id="319" name="Google Shape;319;g1833f7b05bb_0_21"/>
            <p:cNvGrpSpPr/>
            <p:nvPr/>
          </p:nvGrpSpPr>
          <p:grpSpPr>
            <a:xfrm>
              <a:off x="0" y="3085646"/>
              <a:ext cx="19950466" cy="7283294"/>
              <a:chOff x="0" y="3085646"/>
              <a:chExt cx="19950466" cy="7283294"/>
            </a:xfrm>
          </p:grpSpPr>
          <p:sp>
            <p:nvSpPr>
              <p:cNvPr id="320" name="Google Shape;320;g1833f7b05bb_0_21"/>
              <p:cNvSpPr txBox="1"/>
              <p:nvPr/>
            </p:nvSpPr>
            <p:spPr>
              <a:xfrm>
                <a:off x="11647362" y="3833455"/>
                <a:ext cx="7810200" cy="142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1000" tIns="201000" rIns="201000" bIns="2010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78">
                  <a:solidFill>
                    <a:srgbClr val="000000"/>
                  </a:solidFill>
                  <a:latin typeface="Franklin Gothic"/>
                  <a:ea typeface="Franklin Gothic"/>
                  <a:cs typeface="Franklin Gothic"/>
                  <a:sym typeface="Franklin Gothic"/>
                </a:endParaRPr>
              </a:p>
            </p:txBody>
          </p:sp>
          <p:pic>
            <p:nvPicPr>
              <p:cNvPr id="321" name="Google Shape;321;g1833f7b05bb_0_2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0" y="3085646"/>
                <a:ext cx="15217687" cy="69276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g1833f7b05bb_0_21"/>
              <p:cNvPicPr preferRelativeResize="0"/>
              <p:nvPr/>
            </p:nvPicPr>
            <p:blipFill rotWithShape="1">
              <a:blip r:embed="rId6">
                <a:alphaModFix/>
              </a:blip>
              <a:srcRect l="3051" t="7052" r="72474" b="13883"/>
              <a:stretch/>
            </p:blipFill>
            <p:spPr>
              <a:xfrm>
                <a:off x="15371260" y="7970171"/>
                <a:ext cx="753904" cy="6794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g1833f7b05bb_0_21"/>
              <p:cNvPicPr preferRelativeResize="0"/>
              <p:nvPr/>
            </p:nvPicPr>
            <p:blipFill rotWithShape="1">
              <a:blip r:embed="rId6">
                <a:alphaModFix/>
              </a:blip>
              <a:srcRect l="31332"/>
              <a:stretch/>
            </p:blipFill>
            <p:spPr>
              <a:xfrm>
                <a:off x="16278737" y="7702945"/>
                <a:ext cx="1072812" cy="4358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4" name="Google Shape;324;g1833f7b05bb_0_21"/>
              <p:cNvSpPr txBox="1"/>
              <p:nvPr/>
            </p:nvSpPr>
            <p:spPr>
              <a:xfrm>
                <a:off x="16125166" y="8042892"/>
                <a:ext cx="3825300" cy="1141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363">
                    <a:solidFill>
                      <a:srgbClr val="343434"/>
                    </a:solidFill>
                    <a:latin typeface="Arial"/>
                    <a:ea typeface="Arial"/>
                    <a:cs typeface="Arial"/>
                    <a:sym typeface="Arial"/>
                  </a:rPr>
                  <a:t>Based on .NET Framework for iOS, Android, and Windows. Acquired by Microsoft in 2016 and made SDK open-source, and it became part of Xamarin Visual Studio IDE.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63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5" name="Google Shape;325;g1833f7b05bb_0_21"/>
              <p:cNvPicPr preferRelativeResize="0"/>
              <p:nvPr/>
            </p:nvPicPr>
            <p:blipFill rotWithShape="1">
              <a:blip r:embed="rId4">
                <a:alphaModFix/>
              </a:blip>
              <a:srcRect l="47777" t="67490" b="17638"/>
              <a:stretch/>
            </p:blipFill>
            <p:spPr>
              <a:xfrm>
                <a:off x="15217687" y="9195183"/>
                <a:ext cx="4583663" cy="11737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26" name="Google Shape;326;g1833f7b05bb_0_21"/>
          <p:cNvSpPr txBox="1"/>
          <p:nvPr/>
        </p:nvSpPr>
        <p:spPr>
          <a:xfrm>
            <a:off x="17313875" y="7690925"/>
            <a:ext cx="829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0E998285-C882-D03F-5B6C-34B73E8A47CD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5" name="Google Shape;301;g1833f7b05bb_0_8">
            <a:extLst>
              <a:ext uri="{FF2B5EF4-FFF2-40B4-BE49-F238E27FC236}">
                <a16:creationId xmlns:a16="http://schemas.microsoft.com/office/drawing/2014/main" id="{C7B1F339-B65B-7667-8BFB-A87A27B53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28850" y="1146066"/>
            <a:ext cx="472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Frameworks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24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 N°1: Iniciando un proyecto</a:t>
            </a:r>
            <a:endParaRPr/>
          </a:p>
        </p:txBody>
      </p:sp>
      <p:sp>
        <p:nvSpPr>
          <p:cNvPr id="160" name="Google Shape;160;p2"/>
          <p:cNvSpPr txBox="1">
            <a:spLocks noGrp="1"/>
          </p:cNvSpPr>
          <p:nvPr>
            <p:ph type="body" idx="1"/>
          </p:nvPr>
        </p:nvSpPr>
        <p:spPr>
          <a:xfrm>
            <a:off x="8314271" y="8170445"/>
            <a:ext cx="11193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/>
              <a:t>El mundo híbrido de las App´s</a:t>
            </a:r>
            <a:endParaRPr sz="4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833f7b05bb_0_51"/>
          <p:cNvSpPr txBox="1">
            <a:spLocks noGrp="1"/>
          </p:cNvSpPr>
          <p:nvPr>
            <p:ph type="body" idx="1"/>
          </p:nvPr>
        </p:nvSpPr>
        <p:spPr>
          <a:xfrm>
            <a:off x="5328850" y="1187242"/>
            <a:ext cx="472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Ionic Angular</a:t>
            </a:r>
            <a:endParaRPr/>
          </a:p>
        </p:txBody>
      </p:sp>
      <p:sp>
        <p:nvSpPr>
          <p:cNvPr id="333" name="Google Shape;333;g1833f7b05bb_0_51"/>
          <p:cNvSpPr txBox="1"/>
          <p:nvPr/>
        </p:nvSpPr>
        <p:spPr>
          <a:xfrm>
            <a:off x="2813050" y="2073048"/>
            <a:ext cx="1607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Nosotros en esa asignatura usaremos:</a:t>
            </a:r>
            <a:endParaRPr sz="4000" b="1">
              <a:solidFill>
                <a:srgbClr val="7F7F7F"/>
              </a:solidFill>
            </a:endParaRPr>
          </a:p>
        </p:txBody>
      </p:sp>
      <p:sp>
        <p:nvSpPr>
          <p:cNvPr id="334" name="Google Shape;334;g1833f7b05bb_0_51"/>
          <p:cNvSpPr txBox="1"/>
          <p:nvPr/>
        </p:nvSpPr>
        <p:spPr>
          <a:xfrm>
            <a:off x="17313875" y="7690925"/>
            <a:ext cx="829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g1833f7b05bb_0_51"/>
          <p:cNvPicPr preferRelativeResize="0"/>
          <p:nvPr/>
        </p:nvPicPr>
        <p:blipFill rotWithShape="1">
          <a:blip r:embed="rId3">
            <a:alphaModFix/>
          </a:blip>
          <a:srcRect r="44074"/>
          <a:stretch/>
        </p:blipFill>
        <p:spPr>
          <a:xfrm>
            <a:off x="1711565" y="3321234"/>
            <a:ext cx="7013405" cy="746384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833f7b05bb_0_51"/>
          <p:cNvSpPr/>
          <p:nvPr/>
        </p:nvSpPr>
        <p:spPr>
          <a:xfrm>
            <a:off x="1694140" y="2944008"/>
            <a:ext cx="6734400" cy="37905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7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833f7b05bb_0_51"/>
          <p:cNvSpPr txBox="1"/>
          <p:nvPr/>
        </p:nvSpPr>
        <p:spPr>
          <a:xfrm>
            <a:off x="9145149" y="5091688"/>
            <a:ext cx="8238300" cy="14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0" tIns="201000" rIns="201000" bIns="201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2199"/>
              </a:spcBef>
              <a:spcAft>
                <a:spcPts val="0"/>
              </a:spcAft>
              <a:buNone/>
            </a:pPr>
            <a:r>
              <a:rPr lang="es" sz="5277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rPr>
              <a:t>Ionic Angular</a:t>
            </a:r>
            <a:endParaRPr sz="5277">
              <a:solidFill>
                <a:srgbClr val="8189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62ED1CBD-ED5C-2437-26A1-C3197532BD40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33f7b05bb_0_72"/>
          <p:cNvSpPr txBox="1">
            <a:spLocks noGrp="1"/>
          </p:cNvSpPr>
          <p:nvPr>
            <p:ph type="title"/>
          </p:nvPr>
        </p:nvSpPr>
        <p:spPr>
          <a:xfrm>
            <a:off x="8347259" y="8748950"/>
            <a:ext cx="927166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/>
              <a:t>Composición Page</a:t>
            </a:r>
            <a:endParaRPr/>
          </a:p>
        </p:txBody>
      </p:sp>
      <p:sp>
        <p:nvSpPr>
          <p:cNvPr id="5" name="Google Shape;179;p5">
            <a:extLst>
              <a:ext uri="{FF2B5EF4-FFF2-40B4-BE49-F238E27FC236}">
                <a16:creationId xmlns:a16="http://schemas.microsoft.com/office/drawing/2014/main" id="{6F02B3B8-8918-CA67-8F25-7107C62514F1}"/>
              </a:ext>
            </a:extLst>
          </p:cNvPr>
          <p:cNvSpPr txBox="1">
            <a:spLocks/>
          </p:cNvSpPr>
          <p:nvPr/>
        </p:nvSpPr>
        <p:spPr>
          <a:xfrm>
            <a:off x="5031326" y="8824148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33f7b05bb_0_77"/>
          <p:cNvSpPr txBox="1">
            <a:spLocks noGrp="1"/>
          </p:cNvSpPr>
          <p:nvPr>
            <p:ph type="body" idx="1"/>
          </p:nvPr>
        </p:nvSpPr>
        <p:spPr>
          <a:xfrm>
            <a:off x="5321714" y="1152159"/>
            <a:ext cx="77403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Composición Estructural</a:t>
            </a:r>
            <a:endParaRPr/>
          </a:p>
        </p:txBody>
      </p:sp>
      <p:sp>
        <p:nvSpPr>
          <p:cNvPr id="350" name="Google Shape;350;g1833f7b05bb_0_77"/>
          <p:cNvSpPr txBox="1"/>
          <p:nvPr/>
        </p:nvSpPr>
        <p:spPr>
          <a:xfrm>
            <a:off x="2813050" y="2050746"/>
            <a:ext cx="1607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nombre_page-routing.module.ts</a:t>
            </a:r>
            <a:endParaRPr sz="4000" b="1">
              <a:solidFill>
                <a:srgbClr val="7F7F7F"/>
              </a:solidFill>
            </a:endParaRPr>
          </a:p>
        </p:txBody>
      </p:sp>
      <p:sp>
        <p:nvSpPr>
          <p:cNvPr id="351" name="Google Shape;351;g1833f7b05bb_0_77"/>
          <p:cNvSpPr txBox="1"/>
          <p:nvPr/>
        </p:nvSpPr>
        <p:spPr>
          <a:xfrm>
            <a:off x="17313875" y="7690925"/>
            <a:ext cx="829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g1833f7b05bb_0_77"/>
          <p:cNvGrpSpPr/>
          <p:nvPr/>
        </p:nvGrpSpPr>
        <p:grpSpPr>
          <a:xfrm>
            <a:off x="646676" y="2752405"/>
            <a:ext cx="18243823" cy="7715468"/>
            <a:chOff x="646722" y="2828635"/>
            <a:chExt cx="19458002" cy="8480400"/>
          </a:xfrm>
        </p:grpSpPr>
        <p:pic>
          <p:nvPicPr>
            <p:cNvPr id="353" name="Google Shape;353;g1833f7b05bb_0_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6722" y="4554271"/>
              <a:ext cx="5213182" cy="45200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g1833f7b05bb_0_77"/>
            <p:cNvSpPr txBox="1"/>
            <p:nvPr/>
          </p:nvSpPr>
          <p:spPr>
            <a:xfrm>
              <a:off x="7070624" y="2828635"/>
              <a:ext cx="13034100" cy="8480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201000" tIns="201000" rIns="201000" bIns="201000" anchor="t" anchorCtr="0">
              <a:noAutofit/>
            </a:bodyPr>
            <a:lstStyle/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C586C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{ </a:t>
              </a:r>
              <a:r>
                <a:rPr lang="es" sz="2309">
                  <a:solidFill>
                    <a:srgbClr val="9CDCF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NgModule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} </a:t>
              </a:r>
              <a:r>
                <a:rPr lang="es" sz="2309">
                  <a:solidFill>
                    <a:srgbClr val="C586C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from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" sz="2309">
                  <a:solidFill>
                    <a:srgbClr val="CE917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'@angular/core'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C586C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{ </a:t>
              </a:r>
              <a:r>
                <a:rPr lang="es" sz="2309">
                  <a:solidFill>
                    <a:srgbClr val="9CDCF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RouterModule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s" sz="2309">
                  <a:solidFill>
                    <a:srgbClr val="9CDCF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Routes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} </a:t>
              </a:r>
              <a:r>
                <a:rPr lang="es" sz="2309">
                  <a:solidFill>
                    <a:srgbClr val="C586C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from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" sz="2309">
                  <a:solidFill>
                    <a:srgbClr val="CE917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'@angular/router'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C586C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{ </a:t>
              </a:r>
              <a:r>
                <a:rPr lang="es" sz="2309">
                  <a:solidFill>
                    <a:srgbClr val="9CDCF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HomePage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} </a:t>
              </a:r>
              <a:r>
                <a:rPr lang="es" sz="2309">
                  <a:solidFill>
                    <a:srgbClr val="C586C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from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" sz="2309">
                  <a:solidFill>
                    <a:srgbClr val="CE917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'./home.page'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569CD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" sz="2309">
                  <a:solidFill>
                    <a:srgbClr val="51B6C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routes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 </a:t>
              </a:r>
              <a:r>
                <a:rPr lang="es" sz="2309">
                  <a:solidFill>
                    <a:srgbClr val="4EC9B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Routes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[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{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s" sz="2309">
                  <a:solidFill>
                    <a:srgbClr val="9CDCF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path: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" sz="2309">
                  <a:solidFill>
                    <a:srgbClr val="CE917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''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s" sz="2309">
                  <a:solidFill>
                    <a:srgbClr val="4EC9B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component</a:t>
              </a:r>
              <a:r>
                <a:rPr lang="es" sz="2309">
                  <a:solidFill>
                    <a:srgbClr val="9CDCF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" sz="2309">
                  <a:solidFill>
                    <a:srgbClr val="4EC9B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HomePage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}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];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</a:t>
              </a:r>
              <a:r>
                <a:rPr lang="es" sz="2309">
                  <a:solidFill>
                    <a:srgbClr val="4EC9B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NgModule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({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s" sz="2309">
                  <a:solidFill>
                    <a:srgbClr val="9CDCF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imports: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</a:t>
              </a:r>
              <a:r>
                <a:rPr lang="es" sz="2309">
                  <a:solidFill>
                    <a:srgbClr val="4EC9B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RouterModule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s" sz="2309">
                  <a:solidFill>
                    <a:srgbClr val="DCDCAA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forChild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s" sz="2309">
                  <a:solidFill>
                    <a:srgbClr val="51B6C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routes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)],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s" sz="2309">
                  <a:solidFill>
                    <a:srgbClr val="9CDCF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exports: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</a:t>
              </a:r>
              <a:r>
                <a:rPr lang="es" sz="2309">
                  <a:solidFill>
                    <a:srgbClr val="4EC9B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RouterModule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]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})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9">
                  <a:solidFill>
                    <a:srgbClr val="C586C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export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" sz="2309">
                  <a:solidFill>
                    <a:srgbClr val="569CD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" sz="2309">
                  <a:solidFill>
                    <a:srgbClr val="4EC9B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HomePageRoutingModule</a:t>
              </a:r>
              <a:r>
                <a:rPr lang="es" sz="2309">
                  <a:solidFill>
                    <a:srgbClr val="D4D4D4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{}</a:t>
              </a:r>
              <a:endParaRPr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09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09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48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09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309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355" name="Google Shape;355;g1833f7b05bb_0_77"/>
            <p:cNvCxnSpPr/>
            <p:nvPr/>
          </p:nvCxnSpPr>
          <p:spPr>
            <a:xfrm>
              <a:off x="5632897" y="5515448"/>
              <a:ext cx="18153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22416713-4142-FE95-FFCD-2DBE3DC47504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33f7b05bb_0_87"/>
          <p:cNvSpPr txBox="1"/>
          <p:nvPr/>
        </p:nvSpPr>
        <p:spPr>
          <a:xfrm>
            <a:off x="2813050" y="2073048"/>
            <a:ext cx="1607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nombre_page.module.ts</a:t>
            </a:r>
            <a:endParaRPr sz="4000" b="1">
              <a:solidFill>
                <a:srgbClr val="7F7F7F"/>
              </a:solidFill>
            </a:endParaRPr>
          </a:p>
        </p:txBody>
      </p:sp>
      <p:sp>
        <p:nvSpPr>
          <p:cNvPr id="363" name="Google Shape;363;g1833f7b05bb_0_87"/>
          <p:cNvSpPr txBox="1"/>
          <p:nvPr/>
        </p:nvSpPr>
        <p:spPr>
          <a:xfrm>
            <a:off x="17313875" y="7919525"/>
            <a:ext cx="829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g1833f7b05bb_0_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725" y="4561077"/>
            <a:ext cx="5193519" cy="453792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833f7b05bb_0_87"/>
          <p:cNvSpPr txBox="1"/>
          <p:nvPr/>
        </p:nvSpPr>
        <p:spPr>
          <a:xfrm>
            <a:off x="7046398" y="2828625"/>
            <a:ext cx="12984900" cy="851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01000" tIns="201000" rIns="201000" bIns="201000" anchor="t" anchorCtr="0">
            <a:no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NgModule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CommonModule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'@angular/common'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IonicModule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'@ionic/angular'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FormsModule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'@angular/forms'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HomePage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'./home.page'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HomePageRoutingModule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'./home-routing.module'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" sz="2309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NgModule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imports: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2309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CommonModule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2309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FormsModule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2309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IonicModule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2309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HomePageRoutingModule</a:t>
            </a:r>
            <a:endParaRPr sz="2309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],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declarations: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s" sz="2309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HomePage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HomePageModule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{}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9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48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9">
              <a:solidFill>
                <a:srgbClr val="D7BA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9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66" name="Google Shape;366;g1833f7b05bb_0_87"/>
          <p:cNvCxnSpPr/>
          <p:nvPr/>
        </p:nvCxnSpPr>
        <p:spPr>
          <a:xfrm>
            <a:off x="4463683" y="6141223"/>
            <a:ext cx="3193200" cy="24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A9265551-5295-0F82-4773-A2AFBF3C81BA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5" name="Google Shape;348;g1833f7b05bb_0_77">
            <a:extLst>
              <a:ext uri="{FF2B5EF4-FFF2-40B4-BE49-F238E27FC236}">
                <a16:creationId xmlns:a16="http://schemas.microsoft.com/office/drawing/2014/main" id="{24F73565-CBDC-6B8A-B42B-0CBFAC650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21714" y="1152159"/>
            <a:ext cx="77403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Composición Estructural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33f7b05bb_0_99"/>
          <p:cNvSpPr txBox="1"/>
          <p:nvPr/>
        </p:nvSpPr>
        <p:spPr>
          <a:xfrm>
            <a:off x="2813050" y="2073048"/>
            <a:ext cx="1607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nombre_page.page.html</a:t>
            </a:r>
            <a:endParaRPr sz="4000" b="1">
              <a:solidFill>
                <a:srgbClr val="7F7F7F"/>
              </a:solidFill>
            </a:endParaRPr>
          </a:p>
        </p:txBody>
      </p:sp>
      <p:sp>
        <p:nvSpPr>
          <p:cNvPr id="374" name="Google Shape;374;g1833f7b05bb_0_99"/>
          <p:cNvSpPr txBox="1"/>
          <p:nvPr/>
        </p:nvSpPr>
        <p:spPr>
          <a:xfrm>
            <a:off x="17313875" y="7690925"/>
            <a:ext cx="829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833f7b05bb_0_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722" y="4554271"/>
            <a:ext cx="5213182" cy="452007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833f7b05bb_0_99"/>
          <p:cNvSpPr txBox="1"/>
          <p:nvPr/>
        </p:nvSpPr>
        <p:spPr>
          <a:xfrm>
            <a:off x="7070624" y="2828635"/>
            <a:ext cx="13034100" cy="848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01000" tIns="201000" rIns="201000" bIns="201000" anchor="t" anchorCtr="0">
            <a:no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ion-header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[translucent]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"true"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ion-toolbar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ion-title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Blank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ion-title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ion-toolbar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ion-header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ion-content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[fullscreen]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"true"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ion-header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collapse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"condense"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ion-toolbar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ion-title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"large"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Blank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ion-title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ion-toolbar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ion-header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Ready to create an app?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Start with Ionic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"_blank"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"noopener noreferrer"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309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2309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"https://ionicframework.com/docs/components"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UI Components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2309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ion-content</a:t>
            </a:r>
            <a:r>
              <a:rPr lang="es" sz="2309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9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9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77" name="Google Shape;377;g1833f7b05bb_0_99"/>
          <p:cNvCxnSpPr/>
          <p:nvPr/>
        </p:nvCxnSpPr>
        <p:spPr>
          <a:xfrm>
            <a:off x="4572342" y="6764589"/>
            <a:ext cx="3205500" cy="2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2F0335AD-9C33-A481-A90F-0DDEB1EF9F09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5" name="Google Shape;348;g1833f7b05bb_0_77">
            <a:extLst>
              <a:ext uri="{FF2B5EF4-FFF2-40B4-BE49-F238E27FC236}">
                <a16:creationId xmlns:a16="http://schemas.microsoft.com/office/drawing/2014/main" id="{A953885A-0C2F-5146-9B4E-065B53875C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21714" y="1152159"/>
            <a:ext cx="77403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Composición Estructural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33f7b05bb_0_119"/>
          <p:cNvSpPr txBox="1"/>
          <p:nvPr/>
        </p:nvSpPr>
        <p:spPr>
          <a:xfrm>
            <a:off x="2813050" y="2073048"/>
            <a:ext cx="1607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nombre_page.page.scss</a:t>
            </a:r>
            <a:endParaRPr sz="4000" b="1">
              <a:solidFill>
                <a:srgbClr val="7F7F7F"/>
              </a:solidFill>
            </a:endParaRPr>
          </a:p>
        </p:txBody>
      </p:sp>
      <p:sp>
        <p:nvSpPr>
          <p:cNvPr id="385" name="Google Shape;385;g1833f7b05bb_0_119"/>
          <p:cNvSpPr txBox="1"/>
          <p:nvPr/>
        </p:nvSpPr>
        <p:spPr>
          <a:xfrm>
            <a:off x="17313875" y="7690925"/>
            <a:ext cx="829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g1833f7b05bb_0_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722" y="4554271"/>
            <a:ext cx="5213182" cy="452007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833f7b05bb_0_119"/>
          <p:cNvSpPr txBox="1"/>
          <p:nvPr/>
        </p:nvSpPr>
        <p:spPr>
          <a:xfrm>
            <a:off x="7070624" y="3187283"/>
            <a:ext cx="13034100" cy="812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01000" tIns="201000" rIns="201000" bIns="201000" anchor="t" anchorCtr="0">
            <a:no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2748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2748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2748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2748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2748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2748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translateY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2748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-50%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748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2748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line-height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2748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26px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528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9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88" name="Google Shape;388;g1833f7b05bb_0_119"/>
          <p:cNvCxnSpPr/>
          <p:nvPr/>
        </p:nvCxnSpPr>
        <p:spPr>
          <a:xfrm>
            <a:off x="4478076" y="7518822"/>
            <a:ext cx="3205500" cy="2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A050EC97-22B5-28E5-9047-83084E2F96E6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3" name="Google Shape;348;g1833f7b05bb_0_77">
            <a:extLst>
              <a:ext uri="{FF2B5EF4-FFF2-40B4-BE49-F238E27FC236}">
                <a16:creationId xmlns:a16="http://schemas.microsoft.com/office/drawing/2014/main" id="{306EFCD6-0EDA-EE0B-C4E9-4FC2CA029AC0}"/>
              </a:ext>
            </a:extLst>
          </p:cNvPr>
          <p:cNvSpPr txBox="1">
            <a:spLocks/>
          </p:cNvSpPr>
          <p:nvPr/>
        </p:nvSpPr>
        <p:spPr>
          <a:xfrm>
            <a:off x="5321714" y="1152159"/>
            <a:ext cx="77403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CL"/>
              <a:t>Composición Estructural</a:t>
            </a:r>
            <a:endParaRPr lang="es-CL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833f7b05bb_0_109"/>
          <p:cNvSpPr txBox="1"/>
          <p:nvPr/>
        </p:nvSpPr>
        <p:spPr>
          <a:xfrm>
            <a:off x="2813050" y="2073048"/>
            <a:ext cx="1607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nombre_page.page.ts</a:t>
            </a:r>
            <a:endParaRPr sz="4000" b="1">
              <a:solidFill>
                <a:srgbClr val="7F7F7F"/>
              </a:solidFill>
            </a:endParaRPr>
          </a:p>
        </p:txBody>
      </p:sp>
      <p:sp>
        <p:nvSpPr>
          <p:cNvPr id="396" name="Google Shape;396;g1833f7b05bb_0_109"/>
          <p:cNvSpPr txBox="1"/>
          <p:nvPr/>
        </p:nvSpPr>
        <p:spPr>
          <a:xfrm>
            <a:off x="17313875" y="7690925"/>
            <a:ext cx="829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g1833f7b05bb_0_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722" y="4554271"/>
            <a:ext cx="5213182" cy="452007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833f7b05bb_0_109"/>
          <p:cNvSpPr txBox="1"/>
          <p:nvPr/>
        </p:nvSpPr>
        <p:spPr>
          <a:xfrm>
            <a:off x="7070624" y="3187283"/>
            <a:ext cx="13034100" cy="812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01000" tIns="201000" rIns="201000" bIns="201000" anchor="t" anchorCtr="0">
            <a:no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s" sz="2748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748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" sz="2748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selector: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748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'app-home'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templateUrl: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748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'home.page.html'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styleUrls: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s" sz="2748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'home.page.scss'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748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2748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HomePage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2748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{}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48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48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9">
              <a:solidFill>
                <a:srgbClr val="D7BA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9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99" name="Google Shape;399;g1833f7b05bb_0_109"/>
          <p:cNvCxnSpPr/>
          <p:nvPr/>
        </p:nvCxnSpPr>
        <p:spPr>
          <a:xfrm>
            <a:off x="4289545" y="8791488"/>
            <a:ext cx="3205500" cy="2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FA3B7899-68E8-0C82-B1A1-58F4613A9AD9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3" name="Google Shape;348;g1833f7b05bb_0_77">
            <a:extLst>
              <a:ext uri="{FF2B5EF4-FFF2-40B4-BE49-F238E27FC236}">
                <a16:creationId xmlns:a16="http://schemas.microsoft.com/office/drawing/2014/main" id="{133C60C5-FA21-EBF6-A628-4BB2DD575359}"/>
              </a:ext>
            </a:extLst>
          </p:cNvPr>
          <p:cNvSpPr txBox="1">
            <a:spLocks/>
          </p:cNvSpPr>
          <p:nvPr/>
        </p:nvSpPr>
        <p:spPr>
          <a:xfrm>
            <a:off x="5321714" y="1152159"/>
            <a:ext cx="77403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CL"/>
              <a:t>Composición Estructural</a:t>
            </a:r>
            <a:endParaRPr lang="es-CL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833f7b05bb_0_139"/>
          <p:cNvSpPr txBox="1">
            <a:spLocks noGrp="1"/>
          </p:cNvSpPr>
          <p:nvPr>
            <p:ph type="title"/>
          </p:nvPr>
        </p:nvSpPr>
        <p:spPr>
          <a:xfrm>
            <a:off x="8280351" y="8659740"/>
            <a:ext cx="99407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Composición Component</a:t>
            </a:r>
            <a:endParaRPr/>
          </a:p>
        </p:txBody>
      </p:sp>
      <p:sp>
        <p:nvSpPr>
          <p:cNvPr id="5" name="Google Shape;179;p5">
            <a:extLst>
              <a:ext uri="{FF2B5EF4-FFF2-40B4-BE49-F238E27FC236}">
                <a16:creationId xmlns:a16="http://schemas.microsoft.com/office/drawing/2014/main" id="{C4FD1C68-0638-7C65-9CAC-87307DCD40D4}"/>
              </a:ext>
            </a:extLst>
          </p:cNvPr>
          <p:cNvSpPr txBox="1">
            <a:spLocks/>
          </p:cNvSpPr>
          <p:nvPr/>
        </p:nvSpPr>
        <p:spPr>
          <a:xfrm>
            <a:off x="4947458" y="8744460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33f7b05bb_0_129"/>
          <p:cNvSpPr txBox="1"/>
          <p:nvPr/>
        </p:nvSpPr>
        <p:spPr>
          <a:xfrm>
            <a:off x="2813050" y="2073048"/>
            <a:ext cx="160782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El componente posee casi la misma estructura que un Page con la salvedad que no posee un nombre_page.module.ts ni un nombre_page-routing.module.ts y su sufijo es component</a:t>
            </a:r>
            <a:endParaRPr sz="4000" b="1">
              <a:solidFill>
                <a:srgbClr val="7F7F7F"/>
              </a:solidFill>
            </a:endParaRPr>
          </a:p>
        </p:txBody>
      </p:sp>
      <p:sp>
        <p:nvSpPr>
          <p:cNvPr id="413" name="Google Shape;413;g1833f7b05bb_0_129"/>
          <p:cNvSpPr txBox="1"/>
          <p:nvPr/>
        </p:nvSpPr>
        <p:spPr>
          <a:xfrm>
            <a:off x="17313875" y="7690925"/>
            <a:ext cx="829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g1833f7b05bb_0_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70025" y="4778595"/>
            <a:ext cx="6516573" cy="5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833f7b05bb_0_129"/>
          <p:cNvSpPr/>
          <p:nvPr/>
        </p:nvSpPr>
        <p:spPr>
          <a:xfrm>
            <a:off x="11935159" y="5562608"/>
            <a:ext cx="6033900" cy="139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1000" tIns="201000" rIns="201000" bIns="201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7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g1833f7b05bb_0_129"/>
          <p:cNvCxnSpPr/>
          <p:nvPr/>
        </p:nvCxnSpPr>
        <p:spPr>
          <a:xfrm>
            <a:off x="3591815" y="8508692"/>
            <a:ext cx="24747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g1833f7b05bb_0_129"/>
          <p:cNvCxnSpPr/>
          <p:nvPr/>
        </p:nvCxnSpPr>
        <p:spPr>
          <a:xfrm>
            <a:off x="14079904" y="7919464"/>
            <a:ext cx="1036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AC4A6F47-2A2D-1C09-11B9-51E7FD2AC719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5" name="Google Shape;348;g1833f7b05bb_0_77">
            <a:extLst>
              <a:ext uri="{FF2B5EF4-FFF2-40B4-BE49-F238E27FC236}">
                <a16:creationId xmlns:a16="http://schemas.microsoft.com/office/drawing/2014/main" id="{1302669A-254A-7177-012D-EDDEDDB54CBF}"/>
              </a:ext>
            </a:extLst>
          </p:cNvPr>
          <p:cNvSpPr txBox="1">
            <a:spLocks/>
          </p:cNvSpPr>
          <p:nvPr/>
        </p:nvSpPr>
        <p:spPr>
          <a:xfrm>
            <a:off x="5321714" y="1152159"/>
            <a:ext cx="77403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CL"/>
              <a:t>Composición Estructural</a:t>
            </a:r>
            <a:endParaRPr lang="es-CL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Documentación Oficial</a:t>
            </a:r>
            <a:endParaRPr/>
          </a:p>
        </p:txBody>
      </p:sp>
      <p:sp>
        <p:nvSpPr>
          <p:cNvPr id="425" name="Google Shape;425;p34"/>
          <p:cNvSpPr txBox="1"/>
          <p:nvPr/>
        </p:nvSpPr>
        <p:spPr>
          <a:xfrm>
            <a:off x="8206884" y="7862800"/>
            <a:ext cx="11620500" cy="255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>
                <a:solidFill>
                  <a:srgbClr val="7F7F7F"/>
                </a:solidFill>
              </a:rPr>
              <a:t>Para esta asignatura se les recomienda consultar la documentación oficial</a:t>
            </a:r>
            <a:r>
              <a:rPr lang="es" sz="4000" b="1" dirty="0">
                <a:solidFill>
                  <a:srgbClr val="7F7F7F"/>
                </a:solidFill>
              </a:rPr>
              <a:t> </a:t>
            </a:r>
            <a:r>
              <a:rPr lang="es" sz="4000" b="1" u="sng">
                <a:solidFill>
                  <a:schemeClr val="hlink"/>
                </a:solidFill>
                <a:hlinkClick r:id="rId3"/>
              </a:rPr>
              <a:t>https://ionicframework.com/docs</a:t>
            </a:r>
            <a:endParaRPr sz="4000" b="1">
              <a:solidFill>
                <a:srgbClr val="7F7F7F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>
            <a:spLocks noGrp="1"/>
          </p:cNvSpPr>
          <p:nvPr>
            <p:ph type="body" idx="1"/>
          </p:nvPr>
        </p:nvSpPr>
        <p:spPr>
          <a:xfrm>
            <a:off x="574040" y="1029811"/>
            <a:ext cx="4343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body" idx="2"/>
          </p:nvPr>
        </p:nvSpPr>
        <p:spPr>
          <a:xfrm>
            <a:off x="574675" y="2911475"/>
            <a:ext cx="43434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que se espera que aprendas en esta Actividad 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 txBox="1"/>
          <p:nvPr/>
        </p:nvSpPr>
        <p:spPr>
          <a:xfrm>
            <a:off x="6569598" y="3702689"/>
            <a:ext cx="9225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457200" lvl="0" indent="-45085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500"/>
              <a:buChar char="»"/>
            </a:pPr>
            <a:r>
              <a:rPr lang="es" sz="3500" b="1">
                <a:solidFill>
                  <a:srgbClr val="9EA4A8"/>
                </a:solidFill>
              </a:rPr>
              <a:t>Conocer el concepto híbrido y por que se aplica a desarrollo de aplicaciones móviles</a:t>
            </a:r>
            <a:endParaRPr/>
          </a:p>
        </p:txBody>
      </p:sp>
      <p:sp>
        <p:nvSpPr>
          <p:cNvPr id="168" name="Google Shape;168;p3"/>
          <p:cNvSpPr txBox="1"/>
          <p:nvPr/>
        </p:nvSpPr>
        <p:spPr>
          <a:xfrm>
            <a:off x="6600698" y="6337064"/>
            <a:ext cx="9225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457200" lvl="0" indent="-45085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500"/>
              <a:buChar char="»"/>
            </a:pPr>
            <a:r>
              <a:rPr lang="es" sz="3500" b="1">
                <a:solidFill>
                  <a:srgbClr val="9EA4A8"/>
                </a:solidFill>
              </a:rPr>
              <a:t>Identificar los distintos framework en el desarrollo de aplicaciones híbridas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mundo de las app’s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>
            <a:spLocks noGrp="1"/>
          </p:cNvSpPr>
          <p:nvPr>
            <p:ph type="body" idx="1"/>
          </p:nvPr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aplicaciones</a:t>
            </a:r>
            <a:endParaRPr/>
          </a:p>
        </p:txBody>
      </p:sp>
      <p:sp>
        <p:nvSpPr>
          <p:cNvPr id="181" name="Google Shape;181;p5"/>
          <p:cNvSpPr txBox="1"/>
          <p:nvPr/>
        </p:nvSpPr>
        <p:spPr>
          <a:xfrm>
            <a:off x="2016347" y="2715324"/>
            <a:ext cx="1549130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4699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500"/>
              <a:buFont typeface="Arial"/>
              <a:buChar char="»"/>
            </a:pPr>
            <a:r>
              <a:rPr lang="es" sz="3500" b="1" i="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En la actualidad, unos de los elementos tecnológicos más usados por gran parte de la población es el SmartPhone.</a:t>
            </a:r>
            <a:endParaRPr dirty="0"/>
          </a:p>
        </p:txBody>
      </p:sp>
      <p:sp>
        <p:nvSpPr>
          <p:cNvPr id="182" name="Google Shape;182;p5"/>
          <p:cNvSpPr txBox="1"/>
          <p:nvPr/>
        </p:nvSpPr>
        <p:spPr>
          <a:xfrm>
            <a:off x="2016347" y="4235891"/>
            <a:ext cx="15461917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4699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500"/>
              <a:buFont typeface="Arial"/>
              <a:buChar char="»"/>
            </a:pPr>
            <a:r>
              <a:rPr lang="es" sz="35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Usamos el celular para comunicarnos, informarnos, trabajar, realizar compras, escuchar música, ver series, ver nuestros datos bancarios, transferir, comprar online, etc.</a:t>
            </a:r>
            <a:endParaRPr dirty="0"/>
          </a:p>
        </p:txBody>
      </p:sp>
      <p:pic>
        <p:nvPicPr>
          <p:cNvPr id="183" name="Google Shape;183;p5" descr="modelo de celular icono grat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87322" y="3473891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79;p5">
            <a:extLst>
              <a:ext uri="{FF2B5EF4-FFF2-40B4-BE49-F238E27FC236}">
                <a16:creationId xmlns:a16="http://schemas.microsoft.com/office/drawing/2014/main" id="{457EB19B-5D3D-3E53-ECE1-2AC9D58A3DA8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/>
              <a:t>PGY4121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FC0BAD-8F42-5020-68CE-AA30C931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130" y="6595291"/>
            <a:ext cx="3143132" cy="23573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E62F19-21C7-E477-77B2-F04926576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080" y="9196753"/>
            <a:ext cx="2264182" cy="15056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08F2C1-C584-3A0C-5AB7-306D2ABBB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657" y="6571393"/>
            <a:ext cx="6212092" cy="41310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9E120C-9CB4-B142-AE42-E103EBCF9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7143" y="6842917"/>
            <a:ext cx="2295407" cy="1524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8784EA-9C39-67ED-2B65-BE607EBD3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6946" y="6595291"/>
            <a:ext cx="2366112" cy="35432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0D7AE4-EFC5-BDEA-27D5-8102627D5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97143" y="8594026"/>
            <a:ext cx="2295406" cy="15264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5DD7F5A-8686-5534-F722-EDD72E3E9D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74704" y="6166867"/>
            <a:ext cx="2232531" cy="14822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167FC2B-72B2-D04C-F400-4923277411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31727" y="7808909"/>
            <a:ext cx="2564398" cy="17025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9337B36-2CB5-66BB-9286-132D887D28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627" y="9169409"/>
            <a:ext cx="2572784" cy="1708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/>
        </p:nvSpPr>
        <p:spPr>
          <a:xfrm>
            <a:off x="2757999" y="2700036"/>
            <a:ext cx="922591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4699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500"/>
              <a:buFont typeface="Arial"/>
              <a:buChar char="»"/>
            </a:pPr>
            <a:r>
              <a:rPr lang="es" sz="3500" b="1" i="0">
                <a:solidFill>
                  <a:srgbClr val="9EA4A8"/>
                </a:solidFill>
                <a:latin typeface="Arial"/>
                <a:ea typeface="Arial"/>
                <a:cs typeface="Arial"/>
                <a:sym typeface="Arial"/>
              </a:rPr>
              <a:t>¿Hace cuanto fue que revisaste tu celular por última vez?</a:t>
            </a:r>
            <a:endParaRPr/>
          </a:p>
        </p:txBody>
      </p:sp>
      <p:sp>
        <p:nvSpPr>
          <p:cNvPr id="192" name="Google Shape;192;p6"/>
          <p:cNvSpPr txBox="1"/>
          <p:nvPr/>
        </p:nvSpPr>
        <p:spPr>
          <a:xfrm>
            <a:off x="6164807" y="3958823"/>
            <a:ext cx="922591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469900" marR="0" lvl="0" indent="-4572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500"/>
              <a:buFont typeface="Arial"/>
              <a:buChar char="»"/>
            </a:pPr>
            <a:r>
              <a:rPr lang="es" sz="3500" b="1" i="0" dirty="0">
                <a:solidFill>
                  <a:srgbClr val="9EA4A8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" sz="3500" b="1" dirty="0">
                <a:solidFill>
                  <a:srgbClr val="9EA4A8"/>
                </a:solidFill>
              </a:rPr>
              <a:t>Dónde</a:t>
            </a:r>
            <a:r>
              <a:rPr lang="es" sz="3500" b="1" i="0" dirty="0">
                <a:solidFill>
                  <a:srgbClr val="9EA4A8"/>
                </a:solidFill>
                <a:latin typeface="Arial"/>
                <a:ea typeface="Arial"/>
                <a:cs typeface="Arial"/>
                <a:sym typeface="Arial"/>
              </a:rPr>
              <a:t> dejas el celular al momento de dormir?</a:t>
            </a:r>
            <a:endParaRPr dirty="0"/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0650" y="7404298"/>
            <a:ext cx="5508813" cy="354309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8601" y="5066218"/>
            <a:ext cx="5824086" cy="354309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195" name="Google Shape;19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43" y="5217610"/>
            <a:ext cx="6150069" cy="3488704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3" name="Google Shape;179;p5">
            <a:extLst>
              <a:ext uri="{FF2B5EF4-FFF2-40B4-BE49-F238E27FC236}">
                <a16:creationId xmlns:a16="http://schemas.microsoft.com/office/drawing/2014/main" id="{7A316C94-911D-FE04-6A9D-6D30BACF6791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/>
              <a:t>Las aplicaciones</a:t>
            </a:r>
          </a:p>
        </p:txBody>
      </p:sp>
      <p:sp>
        <p:nvSpPr>
          <p:cNvPr id="7" name="Google Shape;179;p5">
            <a:extLst>
              <a:ext uri="{FF2B5EF4-FFF2-40B4-BE49-F238E27FC236}">
                <a16:creationId xmlns:a16="http://schemas.microsoft.com/office/drawing/2014/main" id="{14CF9770-B921-3287-25A5-199BE3C169D3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/>
              <a:t>PGY4121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4B2788-7119-9E82-638C-E25612CA3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0362" y="7404298"/>
            <a:ext cx="2822325" cy="28223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928864D-CA8A-7293-B123-78BD583DF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900" y="8935241"/>
            <a:ext cx="3025794" cy="20121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/>
        </p:nvSpPr>
        <p:spPr>
          <a:xfrm>
            <a:off x="2261175" y="4027925"/>
            <a:ext cx="92661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l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" sz="4000" b="1" dirty="0">
                <a:solidFill>
                  <a:srgbClr val="7F7F7F"/>
                </a:solidFill>
              </a:rPr>
              <a:t>Qué</a:t>
            </a:r>
            <a:r>
              <a:rPr lang="es" sz="4000" b="1" i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aplicaci</a:t>
            </a:r>
            <a:r>
              <a:rPr lang="es" sz="4000" b="1" dirty="0">
                <a:solidFill>
                  <a:srgbClr val="7F7F7F"/>
                </a:solidFill>
              </a:rPr>
              <a:t>ones</a:t>
            </a:r>
            <a:r>
              <a:rPr lang="es" sz="4000" b="1" i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usan regularmente?</a:t>
            </a:r>
            <a:endParaRPr dirty="0"/>
          </a:p>
          <a:p>
            <a:pPr marL="584200" marR="0" lvl="0" indent="-571500" algn="l" rtl="0">
              <a:spcBef>
                <a:spcPts val="72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" sz="4000" b="1" dirty="0">
                <a:solidFill>
                  <a:srgbClr val="7F7F7F"/>
                </a:solidFill>
              </a:rPr>
              <a:t>Cuál</a:t>
            </a:r>
            <a:r>
              <a:rPr lang="es" sz="4000" b="1" i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es la aplicación que más usan?</a:t>
            </a:r>
            <a:endParaRPr dirty="0"/>
          </a:p>
          <a:p>
            <a:pPr marL="584200" marR="0" lvl="0" indent="-571500" algn="l" rtl="0">
              <a:spcBef>
                <a:spcPts val="72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" sz="4000" b="1" dirty="0">
                <a:solidFill>
                  <a:srgbClr val="7F7F7F"/>
                </a:solidFill>
              </a:rPr>
              <a:t>Qué</a:t>
            </a:r>
            <a:r>
              <a:rPr lang="es" sz="4000" b="1" i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no les gusta de las aplicaciones? </a:t>
            </a:r>
            <a:endParaRPr dirty="0"/>
          </a:p>
        </p:txBody>
      </p:sp>
      <p:pic>
        <p:nvPicPr>
          <p:cNvPr id="203" name="Google Shape;20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9693" y="1266092"/>
            <a:ext cx="5267023" cy="3709844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2" name="Google Shape;179;p5">
            <a:extLst>
              <a:ext uri="{FF2B5EF4-FFF2-40B4-BE49-F238E27FC236}">
                <a16:creationId xmlns:a16="http://schemas.microsoft.com/office/drawing/2014/main" id="{C9EC2EAD-2844-6F34-CD4D-03ACCD9FBC0D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6" name="Google Shape;179;p5">
            <a:extLst>
              <a:ext uri="{FF2B5EF4-FFF2-40B4-BE49-F238E27FC236}">
                <a16:creationId xmlns:a16="http://schemas.microsoft.com/office/drawing/2014/main" id="{B515DDCD-FFBF-2BF9-E76C-365FD00B8148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Las aplicaciones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0B5433-6AE8-1A9A-AFA8-E1E72BF5C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9693" y="6333415"/>
            <a:ext cx="1301997" cy="130199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2A5C79F-8643-2428-06D3-D2B3C2C8A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9010" y="6351635"/>
            <a:ext cx="1265555" cy="12655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0EA1D4-1389-9086-CB38-964100AC4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1885" y="6333415"/>
            <a:ext cx="1245235" cy="12452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7F820D-4BB7-BFB6-2F50-B8A348118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4914" y="6232093"/>
            <a:ext cx="1417199" cy="13338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/>
          <p:nvPr/>
        </p:nvSpPr>
        <p:spPr>
          <a:xfrm>
            <a:off x="1441450" y="2635583"/>
            <a:ext cx="16764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Ya forman parte de nuestras vidas cotidianas y </a:t>
            </a:r>
            <a:r>
              <a:rPr lang="es" sz="4000" b="1">
                <a:solidFill>
                  <a:srgbClr val="7F7F7F"/>
                </a:solidFill>
              </a:rPr>
              <a:t>sería</a:t>
            </a: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difícil pensar en un mundo sin ellas!!</a:t>
            </a:r>
            <a:endParaRPr/>
          </a:p>
        </p:txBody>
      </p:sp>
      <p:pic>
        <p:nvPicPr>
          <p:cNvPr id="211" name="Google Shape;21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9178" y="6009214"/>
            <a:ext cx="6096000" cy="410884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5050" y="5807076"/>
            <a:ext cx="7010400" cy="4276354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213" name="Google Shape;21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27850" y="4491802"/>
            <a:ext cx="5591074" cy="3779754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4" name="Google Shape;179;p5">
            <a:extLst>
              <a:ext uri="{FF2B5EF4-FFF2-40B4-BE49-F238E27FC236}">
                <a16:creationId xmlns:a16="http://schemas.microsoft.com/office/drawing/2014/main" id="{A604D4B7-6D66-1E1A-763F-0793302048DD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5" name="Google Shape;179;p5">
            <a:extLst>
              <a:ext uri="{FF2B5EF4-FFF2-40B4-BE49-F238E27FC236}">
                <a16:creationId xmlns:a16="http://schemas.microsoft.com/office/drawing/2014/main" id="{342396B9-2A50-DED8-DB69-1404AA1B3799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Las aplicaciones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 txBox="1"/>
          <p:nvPr/>
        </p:nvSpPr>
        <p:spPr>
          <a:xfrm>
            <a:off x="1670050" y="2898997"/>
            <a:ext cx="16764000" cy="3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5842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Hasta ahora hemos analizado el contexto del desarrollo de las aplicaciones móviles.</a:t>
            </a:r>
            <a:endParaRPr/>
          </a:p>
          <a:p>
            <a:pPr marL="584200" marR="0" lvl="0" indent="-317500" algn="just" rtl="0">
              <a:spcBef>
                <a:spcPts val="72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None/>
            </a:pPr>
            <a:endParaRPr sz="4000" b="1" i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84200" marR="0" lvl="0" indent="-571500" algn="just" rtl="0">
              <a:spcBef>
                <a:spcPts val="720"/>
              </a:spcBef>
              <a:spcAft>
                <a:spcPts val="0"/>
              </a:spcAft>
              <a:buClr>
                <a:srgbClr val="538CD5"/>
              </a:buClr>
              <a:buSzPts val="4000"/>
              <a:buFont typeface="Arial"/>
              <a:buChar char="»"/>
            </a:pPr>
            <a:r>
              <a:rPr lang="es" sz="4000" b="1" i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Ahora es la hora de entender que es un desarrollo híbrido y que herramientas tenemos para comenzar nuestro proyecto!</a:t>
            </a:r>
            <a:endParaRPr/>
          </a:p>
        </p:txBody>
      </p:sp>
      <p:sp>
        <p:nvSpPr>
          <p:cNvPr id="221" name="Google Shape;221;p9"/>
          <p:cNvSpPr txBox="1"/>
          <p:nvPr/>
        </p:nvSpPr>
        <p:spPr>
          <a:xfrm>
            <a:off x="3041650" y="8016875"/>
            <a:ext cx="7214781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" sz="7200" b="1" i="0" u="none" strike="noStrike" cap="none">
                <a:solidFill>
                  <a:srgbClr val="BFBFBF"/>
                </a:solidFill>
                <a:latin typeface="Bebas Neue"/>
                <a:ea typeface="Bebas Neue"/>
                <a:cs typeface="Bebas Neue"/>
                <a:sym typeface="Bebas Neue"/>
              </a:rPr>
              <a:t>Comencemos!</a:t>
            </a:r>
            <a:endParaRPr sz="7200" b="1" i="0" u="none" strike="noStrike" cap="none">
              <a:solidFill>
                <a:srgbClr val="BFBFB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79;p5">
            <a:extLst>
              <a:ext uri="{FF2B5EF4-FFF2-40B4-BE49-F238E27FC236}">
                <a16:creationId xmlns:a16="http://schemas.microsoft.com/office/drawing/2014/main" id="{79BAA39E-38DA-5DB7-924C-FC44EAA1B499}"/>
              </a:ext>
            </a:extLst>
          </p:cNvPr>
          <p:cNvSpPr txBox="1">
            <a:spLocks/>
          </p:cNvSpPr>
          <p:nvPr/>
        </p:nvSpPr>
        <p:spPr>
          <a:xfrm>
            <a:off x="2113130" y="1137617"/>
            <a:ext cx="3315933" cy="75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PGY4121</a:t>
            </a:r>
          </a:p>
        </p:txBody>
      </p:sp>
      <p:sp>
        <p:nvSpPr>
          <p:cNvPr id="5" name="Google Shape;179;p5">
            <a:extLst>
              <a:ext uri="{FF2B5EF4-FFF2-40B4-BE49-F238E27FC236}">
                <a16:creationId xmlns:a16="http://schemas.microsoft.com/office/drawing/2014/main" id="{1935D0A3-A00B-15B1-2248-4E8FD9918062}"/>
              </a:ext>
            </a:extLst>
          </p:cNvPr>
          <p:cNvSpPr txBox="1">
            <a:spLocks/>
          </p:cNvSpPr>
          <p:nvPr/>
        </p:nvSpPr>
        <p:spPr>
          <a:xfrm>
            <a:off x="5299060" y="1139392"/>
            <a:ext cx="59359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s-ES" dirty="0"/>
              <a:t>Es hora...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e7ac4cf-e23f-48fa-9529-c41e75b23430" xsi:nil="true"/>
    <lcf76f155ced4ddcb4097134ff3c332f xmlns="73c13b64-88fd-4eb7-a3bf-975b07d582d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2458228B949B479C0D95B74764B8CE" ma:contentTypeVersion="10" ma:contentTypeDescription="Crear nuevo documento." ma:contentTypeScope="" ma:versionID="734068bfad1b7fc3056ebe1a84daf5c5">
  <xsd:schema xmlns:xsd="http://www.w3.org/2001/XMLSchema" xmlns:xs="http://www.w3.org/2001/XMLSchema" xmlns:p="http://schemas.microsoft.com/office/2006/metadata/properties" xmlns:ns2="73c13b64-88fd-4eb7-a3bf-975b07d582db" xmlns:ns3="de7ac4cf-e23f-48fa-9529-c41e75b23430" targetNamespace="http://schemas.microsoft.com/office/2006/metadata/properties" ma:root="true" ma:fieldsID="f2d0ee4cb06e4d99530d64254e1556c3" ns2:_="" ns3:_="">
    <xsd:import namespace="73c13b64-88fd-4eb7-a3bf-975b07d582db"/>
    <xsd:import namespace="de7ac4cf-e23f-48fa-9529-c41e75b234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c13b64-88fd-4eb7-a3bf-975b07d582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7ac4cf-e23f-48fa-9529-c41e75b2343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2e0ce2e-47fc-4cfd-b901-939069886bd0}" ma:internalName="TaxCatchAll" ma:showField="CatchAllData" ma:web="de7ac4cf-e23f-48fa-9529-c41e75b234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7530E3-C8CD-40AE-8151-95794D7AAA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84EBCB-6103-45CB-A70C-FA20F7EB3020}">
  <ds:schemaRefs>
    <ds:schemaRef ds:uri="73c13b64-88fd-4eb7-a3bf-975b07d582db"/>
    <ds:schemaRef ds:uri="de7ac4cf-e23f-48fa-9529-c41e75b23430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6D18115-F45D-4997-9698-392D60A6DE56}">
  <ds:schemaRefs>
    <ds:schemaRef ds:uri="73c13b64-88fd-4eb7-a3bf-975b07d582db"/>
    <ds:schemaRef ds:uri="de7ac4cf-e23f-48fa-9529-c41e75b234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1068</Words>
  <Application>Microsoft Macintosh PowerPoint</Application>
  <PresentationFormat>Personalizado</PresentationFormat>
  <Paragraphs>190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Franklin Gothic</vt:lpstr>
      <vt:lpstr>Calibri</vt:lpstr>
      <vt:lpstr>Roboto Mono</vt:lpstr>
      <vt:lpstr>Courier New</vt:lpstr>
      <vt:lpstr>Arial</vt:lpstr>
      <vt:lpstr>Bebas Neue</vt:lpstr>
      <vt:lpstr>Office Theme</vt:lpstr>
      <vt:lpstr>Presentación de PowerPoint</vt:lpstr>
      <vt:lpstr>Actividad N°1: Iniciando un proyecto</vt:lpstr>
      <vt:lpstr>Presentación de PowerPoint</vt:lpstr>
      <vt:lpstr>El mundo de las app’s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Desarrollo Híbrido y Ionic 2024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Composición Page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Composición Component</vt:lpstr>
      <vt:lpstr>Presentación de PowerPoint</vt:lpstr>
      <vt:lpstr>Documentación Oficial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Nancy Bernal Sánchez</dc:creator>
  <cp:lastModifiedBy>MARCELO EDUARDO CRISOSTOMO CARRASCO</cp:lastModifiedBy>
  <cp:revision>3</cp:revision>
  <dcterms:created xsi:type="dcterms:W3CDTF">2021-04-02T01:36:00Z</dcterms:created>
  <dcterms:modified xsi:type="dcterms:W3CDTF">2024-07-29T03:18:04Z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  <property fmtid="{D5CDD505-2E9C-101B-9397-08002B2CF9AE}" pid="5" name="ContentTypeId">
    <vt:lpwstr>0x0101001E2458228B949B479C0D95B74764B8CE</vt:lpwstr>
  </property>
  <property fmtid="{D5CDD505-2E9C-101B-9397-08002B2CF9AE}" pid="6" name="MediaServiceImageTags">
    <vt:lpwstr/>
  </property>
</Properties>
</file>